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4CC10D-AD2B-4C5D-94ED-72C941811954}" v="60" dt="2026-02-18T22:46:56.692"/>
    <p1510:client id="{F036353D-66B6-4CE2-B66C-E803C1751A66}" v="562" dt="2026-02-18T18:55:30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941B0-F4D5-4460-BCAD-F7E2B41A82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64712" y="1404197"/>
            <a:ext cx="9874684" cy="2606806"/>
          </a:xfrm>
        </p:spPr>
        <p:txBody>
          <a:bodyPr>
            <a:normAutofit/>
          </a:bodyPr>
          <a:lstStyle/>
          <a:p>
            <a:r>
              <a:rPr lang="fr-FR" sz="9600" dirty="0">
                <a:latin typeface="Bookman Old Style"/>
              </a:rPr>
              <a:t>Hello!</a:t>
            </a:r>
            <a:endParaRPr lang="fr-FR" sz="9600" dirty="0">
              <a:latin typeface="Bookman Old Style"/>
              <a:ea typeface="Batang"/>
              <a:cs typeface="Arial"/>
            </a:endParaRPr>
          </a:p>
        </p:txBody>
      </p:sp>
      <p:pic>
        <p:nvPicPr>
          <p:cNvPr id="3" name="Image 2" descr="Une image contenant amphibien, Rainette, grenouil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17670F7-2CC2-53CC-4032-9C7FEE6D2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5507" y="3777054"/>
            <a:ext cx="2331015" cy="236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00838A-9F46-E3F7-9949-7EE28E024A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9177" y="433432"/>
            <a:ext cx="8747344" cy="408905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sz="8000" u="sng" dirty="0">
                <a:latin typeface="Bookman Old Style"/>
              </a:rPr>
              <a:t>The </a:t>
            </a:r>
            <a:r>
              <a:rPr lang="fr-FR" sz="8000" u="sng" err="1">
                <a:latin typeface="Bookman Old Style"/>
              </a:rPr>
              <a:t>frogs</a:t>
            </a:r>
            <a:r>
              <a:rPr lang="fr-FR" sz="8000" u="sng" dirty="0">
                <a:latin typeface="Bookman Old Style"/>
              </a:rPr>
              <a:t> of the Amazon </a:t>
            </a:r>
            <a:r>
              <a:rPr lang="fr-FR" sz="8000" u="sng" err="1">
                <a:latin typeface="Bookman Old Style"/>
              </a:rPr>
              <a:t>rainforest</a:t>
            </a:r>
            <a:endParaRPr lang="fr-FR" sz="8000" u="sng">
              <a:latin typeface="Bookman Old Style"/>
              <a:ea typeface="Calibri"/>
              <a:cs typeface="Calibri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E4B7AD-CF7D-58E0-2AE5-B85037B70BD8}"/>
              </a:ext>
            </a:extLst>
          </p:cNvPr>
          <p:cNvSpPr txBox="1"/>
          <p:nvPr/>
        </p:nvSpPr>
        <p:spPr>
          <a:xfrm>
            <a:off x="6917348" y="5878126"/>
            <a:ext cx="460122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/>
              <a:t>SEGRETIER Thaïs and ERIAU Raphaëlle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941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CBB983-071F-63B8-82B8-B2586F984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297" y="1217540"/>
            <a:ext cx="4117042" cy="1356878"/>
          </a:xfrm>
        </p:spPr>
        <p:txBody>
          <a:bodyPr/>
          <a:lstStyle/>
          <a:p>
            <a:r>
              <a:rPr lang="fr-FR" b="1" dirty="0">
                <a:latin typeface="Bookman Old Style"/>
              </a:rPr>
              <a:t>Introduction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004C44-879B-BC3B-5B57-ABDD2BB71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1561" y="3751655"/>
            <a:ext cx="8801100" cy="27601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3200" dirty="0"/>
              <a:t>In South America .</a:t>
            </a:r>
          </a:p>
          <a:p>
            <a:r>
              <a:rPr lang="fr-FR" sz="3200" dirty="0"/>
              <a:t>One of the </a:t>
            </a:r>
            <a:r>
              <a:rPr lang="fr-FR" sz="3200" err="1"/>
              <a:t>largest</a:t>
            </a:r>
            <a:r>
              <a:rPr lang="fr-FR" sz="3200" dirty="0"/>
              <a:t> </a:t>
            </a:r>
            <a:r>
              <a:rPr lang="fr-FR" sz="3200" err="1"/>
              <a:t>forest</a:t>
            </a:r>
            <a:r>
              <a:rPr lang="fr-FR" sz="3200" dirty="0"/>
              <a:t> .</a:t>
            </a:r>
          </a:p>
          <a:p>
            <a:r>
              <a:rPr lang="fr-FR" sz="3200" err="1"/>
              <a:t>Thousands</a:t>
            </a:r>
            <a:r>
              <a:rPr lang="fr-FR" sz="3200" dirty="0"/>
              <a:t> of </a:t>
            </a:r>
            <a:r>
              <a:rPr lang="fr-FR" sz="3200" err="1"/>
              <a:t>species</a:t>
            </a:r>
            <a:r>
              <a:rPr lang="fr-FR" sz="3200" dirty="0"/>
              <a:t> </a:t>
            </a:r>
            <a:r>
              <a:rPr lang="fr-FR" sz="3200" err="1"/>
              <a:t>coexist</a:t>
            </a:r>
            <a:r>
              <a:rPr lang="fr-FR" sz="3200" dirty="0"/>
              <a:t> ( </a:t>
            </a:r>
            <a:r>
              <a:rPr lang="fr-FR" sz="3200" err="1"/>
              <a:t>amphibians</a:t>
            </a:r>
            <a:r>
              <a:rPr lang="fr-FR" sz="3200" dirty="0"/>
              <a:t>...) .</a:t>
            </a:r>
          </a:p>
          <a:p>
            <a:r>
              <a:rPr lang="fr-FR" sz="3200" dirty="0"/>
              <a:t>The </a:t>
            </a:r>
            <a:r>
              <a:rPr lang="fr-FR" sz="3200" err="1"/>
              <a:t>frogs</a:t>
            </a:r>
            <a:r>
              <a:rPr lang="fr-FR" sz="3200" dirty="0"/>
              <a:t> are important to the </a:t>
            </a:r>
            <a:r>
              <a:rPr lang="fr-FR" sz="3200" err="1"/>
              <a:t>ecosystem</a:t>
            </a:r>
            <a:r>
              <a:rPr lang="fr-FR" sz="3200" dirty="0"/>
              <a:t> .</a:t>
            </a:r>
          </a:p>
          <a:p>
            <a:pPr marL="0" indent="0">
              <a:buNone/>
            </a:pPr>
            <a:endParaRPr lang="fr-FR" sz="3200" dirty="0"/>
          </a:p>
        </p:txBody>
      </p:sp>
      <p:pic>
        <p:nvPicPr>
          <p:cNvPr id="5" name="Image 4" descr="Une image contenant texte, carte, atlas&#10;&#10;Le contenu généré par l’IA peut être incorrect.">
            <a:extLst>
              <a:ext uri="{FF2B5EF4-FFF2-40B4-BE49-F238E27FC236}">
                <a16:creationId xmlns:a16="http://schemas.microsoft.com/office/drawing/2014/main" id="{BC770362-73B3-A968-4BEE-591C147D3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104" y="354107"/>
            <a:ext cx="5468470" cy="310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7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ECF35E-E7A0-F0A1-2003-3E74FDE62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9376" y="1681163"/>
            <a:ext cx="4418199" cy="823912"/>
          </a:xfrm>
        </p:spPr>
        <p:txBody>
          <a:bodyPr/>
          <a:lstStyle/>
          <a:p>
            <a:r>
              <a:rPr lang="fr-FR" sz="4400" err="1">
                <a:latin typeface="Bookman Old Style"/>
              </a:rPr>
              <a:t>Lifespan</a:t>
            </a:r>
            <a:r>
              <a:rPr lang="fr-FR" sz="4400" dirty="0">
                <a:latin typeface="Bookman Old Style"/>
              </a:rPr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32A66E-BCBF-76F1-ECE9-EBAC1C860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6111" y="2505075"/>
            <a:ext cx="4720757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r-FR" dirty="0"/>
          </a:p>
          <a:p>
            <a:r>
              <a:rPr lang="fr-FR" sz="3200" dirty="0"/>
              <a:t>5 to 10 </a:t>
            </a:r>
            <a:r>
              <a:rPr lang="fr-FR" sz="3200" dirty="0" err="1"/>
              <a:t>years</a:t>
            </a:r>
            <a:r>
              <a:rPr lang="fr-FR" sz="3200" dirty="0"/>
              <a:t>.</a:t>
            </a:r>
            <a:r>
              <a:rPr lang="fr-FR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6A3C31-7489-1EBE-12D9-02FD8EC5B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41532" y="1712478"/>
            <a:ext cx="1947298" cy="792597"/>
          </a:xfrm>
        </p:spPr>
        <p:txBody>
          <a:bodyPr>
            <a:normAutofit/>
          </a:bodyPr>
          <a:lstStyle/>
          <a:p>
            <a:r>
              <a:rPr lang="fr-FR" sz="4400" dirty="0">
                <a:latin typeface="Bookman Old Style"/>
              </a:rPr>
              <a:t>Food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1B4542-DF06-F70A-7FA6-CFC65FB565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37149" y="2505075"/>
            <a:ext cx="4087161" cy="223365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r-FR" sz="3200" dirty="0"/>
          </a:p>
          <a:p>
            <a:r>
              <a:rPr lang="fr-FR" sz="3200" dirty="0" err="1"/>
              <a:t>Tadpoles</a:t>
            </a:r>
            <a:r>
              <a:rPr lang="fr-FR" sz="3200" dirty="0"/>
              <a:t>: </a:t>
            </a:r>
            <a:r>
              <a:rPr lang="fr-FR" sz="3200" dirty="0" err="1"/>
              <a:t>algae</a:t>
            </a:r>
            <a:r>
              <a:rPr lang="fr-FR" sz="3200" dirty="0"/>
              <a:t>.</a:t>
            </a:r>
          </a:p>
          <a:p>
            <a:endParaRPr lang="fr-FR" sz="3200" dirty="0"/>
          </a:p>
          <a:p>
            <a:r>
              <a:rPr lang="fr-FR" sz="3200" dirty="0" err="1"/>
              <a:t>Adult</a:t>
            </a:r>
            <a:r>
              <a:rPr lang="fr-FR" sz="3200" dirty="0"/>
              <a:t> </a:t>
            </a:r>
            <a:r>
              <a:rPr lang="fr-FR" sz="3200" dirty="0" err="1"/>
              <a:t>frogs</a:t>
            </a:r>
            <a:r>
              <a:rPr lang="fr-FR" sz="3200" dirty="0"/>
              <a:t> : </a:t>
            </a:r>
            <a:r>
              <a:rPr lang="fr-FR" sz="3200" dirty="0" err="1"/>
              <a:t>insects</a:t>
            </a:r>
            <a:r>
              <a:rPr lang="fr-FR" dirty="0"/>
              <a:t>.</a:t>
            </a:r>
            <a:endParaRPr lang="fr-FR"/>
          </a:p>
        </p:txBody>
      </p:sp>
      <p:pic>
        <p:nvPicPr>
          <p:cNvPr id="9" name="Image 8" descr="Une image contenant Organisme, aquarium, herbe, plante&#10;&#10;Le contenu généré par l’IA peut être incorrect.">
            <a:extLst>
              <a:ext uri="{FF2B5EF4-FFF2-40B4-BE49-F238E27FC236}">
                <a16:creationId xmlns:a16="http://schemas.microsoft.com/office/drawing/2014/main" id="{91B68F7A-EC02-1A3E-B8BE-2953DAACA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5293" y="1154678"/>
            <a:ext cx="2438400" cy="1876425"/>
          </a:xfrm>
          <a:prstGeom prst="rect">
            <a:avLst/>
          </a:prstGeom>
        </p:spPr>
      </p:pic>
      <p:pic>
        <p:nvPicPr>
          <p:cNvPr id="10" name="Image 9" descr="Une image contenant grenouille, amphibien, Rainette, Organisme&#10;&#10;Le contenu généré par l’IA peut être incorrect.">
            <a:extLst>
              <a:ext uri="{FF2B5EF4-FFF2-40B4-BE49-F238E27FC236}">
                <a16:creationId xmlns:a16="http://schemas.microsoft.com/office/drawing/2014/main" id="{D9961F8A-DC72-25E1-B6AD-B1810D250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66" y="4924946"/>
            <a:ext cx="25336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0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5D4CB0-C1A6-05CB-EE62-1843FA76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912" y="615646"/>
            <a:ext cx="10515600" cy="1325563"/>
          </a:xfrm>
        </p:spPr>
        <p:txBody>
          <a:bodyPr/>
          <a:lstStyle/>
          <a:p>
            <a:r>
              <a:rPr lang="fr-FR" b="1" dirty="0">
                <a:latin typeface="Bookman Old Style"/>
              </a:rPr>
              <a:t>Reproduction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81BEE3-3579-8306-48AD-EF28FFEFC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461" y="1715255"/>
            <a:ext cx="8814148" cy="37876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3200" dirty="0"/>
              <a:t>The male </a:t>
            </a:r>
            <a:r>
              <a:rPr lang="fr-FR" sz="3200" dirty="0" err="1"/>
              <a:t>sings</a:t>
            </a:r>
            <a:r>
              <a:rPr lang="fr-FR" sz="3200" dirty="0"/>
              <a:t>.</a:t>
            </a:r>
          </a:p>
          <a:p>
            <a:endParaRPr lang="fr-FR" sz="3200" dirty="0"/>
          </a:p>
          <a:p>
            <a:r>
              <a:rPr lang="fr-FR" sz="3200" dirty="0"/>
              <a:t>The </a:t>
            </a:r>
            <a:r>
              <a:rPr lang="fr-FR" sz="3200" err="1"/>
              <a:t>female</a:t>
            </a:r>
            <a:r>
              <a:rPr lang="fr-FR" sz="3200" dirty="0"/>
              <a:t> </a:t>
            </a:r>
            <a:r>
              <a:rPr lang="fr-FR" sz="3200" err="1"/>
              <a:t>lays</a:t>
            </a:r>
            <a:r>
              <a:rPr lang="fr-FR" sz="3200" dirty="0"/>
              <a:t> </a:t>
            </a:r>
            <a:r>
              <a:rPr lang="fr-FR" sz="3200" err="1"/>
              <a:t>eggs</a:t>
            </a:r>
            <a:r>
              <a:rPr lang="fr-FR" sz="3200" dirty="0"/>
              <a:t> in water or on </a:t>
            </a:r>
            <a:r>
              <a:rPr lang="fr-FR" sz="3200" err="1"/>
              <a:t>wet</a:t>
            </a:r>
            <a:r>
              <a:rPr lang="fr-FR" sz="3200" dirty="0"/>
              <a:t> </a:t>
            </a:r>
            <a:r>
              <a:rPr lang="fr-FR" sz="3200" err="1"/>
              <a:t>leaves</a:t>
            </a:r>
            <a:r>
              <a:rPr lang="fr-FR" sz="3200" dirty="0"/>
              <a:t>.</a:t>
            </a:r>
          </a:p>
          <a:p>
            <a:endParaRPr lang="fr-FR" sz="3200" dirty="0"/>
          </a:p>
          <a:p>
            <a:r>
              <a:rPr lang="fr-FR" sz="3200" dirty="0" err="1"/>
              <a:t>Eggs</a:t>
            </a:r>
            <a:r>
              <a:rPr lang="fr-FR" sz="3200" dirty="0"/>
              <a:t> &gt; </a:t>
            </a:r>
            <a:r>
              <a:rPr lang="fr-FR" sz="3200" dirty="0" err="1"/>
              <a:t>Tadpoles</a:t>
            </a:r>
            <a:r>
              <a:rPr lang="fr-FR" sz="3200" dirty="0"/>
              <a:t> &gt; </a:t>
            </a:r>
            <a:r>
              <a:rPr lang="fr-FR" sz="3200" dirty="0" err="1"/>
              <a:t>Adult</a:t>
            </a:r>
            <a:r>
              <a:rPr lang="fr-FR" sz="3200" dirty="0"/>
              <a:t> </a:t>
            </a:r>
            <a:r>
              <a:rPr lang="fr-FR" sz="3200" dirty="0" err="1"/>
              <a:t>frogs</a:t>
            </a:r>
            <a:r>
              <a:rPr lang="fr-FR" sz="3200" dirty="0"/>
              <a:t>.</a:t>
            </a:r>
            <a:endParaRPr lang="fr-FR"/>
          </a:p>
        </p:txBody>
      </p:sp>
      <p:pic>
        <p:nvPicPr>
          <p:cNvPr id="4" name="Image 3" descr="Une image contenant grenouille, amphibien, Rainette, Grenouille arboricole&#10;&#10;Le contenu généré par l’IA peut être incorrect.">
            <a:extLst>
              <a:ext uri="{FF2B5EF4-FFF2-40B4-BE49-F238E27FC236}">
                <a16:creationId xmlns:a16="http://schemas.microsoft.com/office/drawing/2014/main" id="{D48C2493-B08A-DC1D-6B5F-16D141DB0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317" y="847725"/>
            <a:ext cx="2638425" cy="1733550"/>
          </a:xfrm>
          <a:prstGeom prst="rect">
            <a:avLst/>
          </a:prstGeom>
        </p:spPr>
      </p:pic>
      <p:pic>
        <p:nvPicPr>
          <p:cNvPr id="5" name="Image 4" descr="Une image contenant Dessin d’enfant, illustration&#10;&#10;Le contenu généré par l’IA peut être incorrect.">
            <a:extLst>
              <a:ext uri="{FF2B5EF4-FFF2-40B4-BE49-F238E27FC236}">
                <a16:creationId xmlns:a16="http://schemas.microsoft.com/office/drawing/2014/main" id="{5806C579-A252-A230-9812-15707AD157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33" t="5072" r="3667" b="2717"/>
          <a:stretch>
            <a:fillRect/>
          </a:stretch>
        </p:blipFill>
        <p:spPr>
          <a:xfrm>
            <a:off x="8475849" y="3623702"/>
            <a:ext cx="3453992" cy="32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8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A73F8C-ADE8-D3BB-1FD8-C793E450D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378" y="678276"/>
            <a:ext cx="10515600" cy="1346439"/>
          </a:xfrm>
        </p:spPr>
        <p:txBody>
          <a:bodyPr/>
          <a:lstStyle/>
          <a:p>
            <a:r>
              <a:rPr lang="fr-FR" b="1" dirty="0">
                <a:latin typeface="Bookman Old Style"/>
              </a:rPr>
              <a:t>The dangers and </a:t>
            </a:r>
            <a:r>
              <a:rPr lang="fr-FR" b="1" err="1">
                <a:latin typeface="Bookman Old Style"/>
              </a:rPr>
              <a:t>threats</a:t>
            </a:r>
            <a:r>
              <a:rPr lang="fr-FR" b="1" dirty="0">
                <a:latin typeface="Bookman Old Style"/>
              </a:rPr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7ACD96-27E0-00A8-8B94-C50055018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350" y="2128338"/>
            <a:ext cx="4064697" cy="33075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3200" err="1"/>
              <a:t>Deforestation</a:t>
            </a:r>
            <a:r>
              <a:rPr lang="fr-FR" sz="3200" dirty="0"/>
              <a:t> </a:t>
            </a:r>
          </a:p>
          <a:p>
            <a:r>
              <a:rPr lang="fr-FR" sz="3200"/>
              <a:t>Pollution </a:t>
            </a:r>
            <a:endParaRPr lang="fr-FR" sz="3200" dirty="0"/>
          </a:p>
          <a:p>
            <a:r>
              <a:rPr lang="fr-FR" sz="3200"/>
              <a:t>Animal </a:t>
            </a:r>
            <a:r>
              <a:rPr lang="fr-FR" sz="3200" err="1"/>
              <a:t>trafficking</a:t>
            </a:r>
            <a:r>
              <a:rPr lang="fr-FR" sz="3200" dirty="0"/>
              <a:t> </a:t>
            </a:r>
          </a:p>
          <a:p>
            <a:r>
              <a:rPr lang="fr-FR" sz="3200" err="1"/>
              <a:t>Climate</a:t>
            </a:r>
            <a:r>
              <a:rPr lang="fr-FR" sz="3200" dirty="0"/>
              <a:t> change </a:t>
            </a:r>
          </a:p>
          <a:p>
            <a:endParaRPr lang="fr-FR" dirty="0"/>
          </a:p>
        </p:txBody>
      </p:sp>
      <p:pic>
        <p:nvPicPr>
          <p:cNvPr id="4" name="Image 3" descr="Une image contenant plein air, arbre, nature, brume&#10;&#10;Le contenu généré par l’IA peut être incorrect.">
            <a:extLst>
              <a:ext uri="{FF2B5EF4-FFF2-40B4-BE49-F238E27FC236}">
                <a16:creationId xmlns:a16="http://schemas.microsoft.com/office/drawing/2014/main" id="{B9F2EE33-7160-13ED-D131-E424AF6C9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065" y="1471874"/>
            <a:ext cx="2619375" cy="1743075"/>
          </a:xfrm>
          <a:prstGeom prst="rect">
            <a:avLst/>
          </a:prstGeom>
        </p:spPr>
      </p:pic>
      <p:pic>
        <p:nvPicPr>
          <p:cNvPr id="5" name="Image 4" descr="Une image contenant plein air, arbre, montagne, paysage&#10;&#10;Le contenu généré par l’IA peut être incorrect.">
            <a:extLst>
              <a:ext uri="{FF2B5EF4-FFF2-40B4-BE49-F238E27FC236}">
                <a16:creationId xmlns:a16="http://schemas.microsoft.com/office/drawing/2014/main" id="{C6DB699B-36A4-16DE-53CC-1B0EBBDD6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623" y="3218015"/>
            <a:ext cx="2695575" cy="1695450"/>
          </a:xfrm>
          <a:prstGeom prst="rect">
            <a:avLst/>
          </a:prstGeom>
        </p:spPr>
      </p:pic>
      <p:pic>
        <p:nvPicPr>
          <p:cNvPr id="6" name="Image 5" descr="Une image contenant plein air, arbre, eau, sol&#10;&#10;Le contenu généré par l’IA peut être incorrect.">
            <a:extLst>
              <a:ext uri="{FF2B5EF4-FFF2-40B4-BE49-F238E27FC236}">
                <a16:creationId xmlns:a16="http://schemas.microsoft.com/office/drawing/2014/main" id="{7C620437-04BD-66A1-3E70-A4B50654E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8587" y="4914900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8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4B2A7-9D27-02C6-53C2-D53F179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884" y="1022741"/>
            <a:ext cx="9784916" cy="1523892"/>
          </a:xfrm>
        </p:spPr>
        <p:txBody>
          <a:bodyPr/>
          <a:lstStyle/>
          <a:p>
            <a:r>
              <a:rPr lang="fr-FR" b="1" dirty="0">
                <a:latin typeface="Bookman Old Style"/>
              </a:rPr>
              <a:t>The </a:t>
            </a:r>
            <a:r>
              <a:rPr lang="fr-FR" b="1" dirty="0" err="1">
                <a:latin typeface="Bookman Old Style"/>
              </a:rPr>
              <a:t>different</a:t>
            </a:r>
            <a:r>
              <a:rPr lang="fr-FR" b="1" dirty="0">
                <a:latin typeface="Bookman Old Style"/>
              </a:rPr>
              <a:t> </a:t>
            </a:r>
            <a:r>
              <a:rPr lang="fr-FR" b="1" dirty="0" err="1">
                <a:latin typeface="Bookman Old Style"/>
              </a:rPr>
              <a:t>species</a:t>
            </a:r>
            <a:endParaRPr lang="fr-FR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B22D8-86AD-2CC4-D202-9875B1DA7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350" y="3307871"/>
            <a:ext cx="9440450" cy="28690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3200" dirty="0"/>
              <a:t>More </a:t>
            </a:r>
            <a:r>
              <a:rPr lang="fr-FR" sz="3200" err="1"/>
              <a:t>than</a:t>
            </a:r>
            <a:r>
              <a:rPr lang="fr-FR" sz="3200" dirty="0"/>
              <a:t> 1000 </a:t>
            </a:r>
            <a:r>
              <a:rPr lang="fr-FR" sz="3200" err="1"/>
              <a:t>species</a:t>
            </a:r>
            <a:r>
              <a:rPr lang="fr-FR" sz="3200" dirty="0"/>
              <a:t> of </a:t>
            </a:r>
            <a:r>
              <a:rPr lang="fr-FR" sz="3200" err="1"/>
              <a:t>frogs</a:t>
            </a:r>
            <a:r>
              <a:rPr lang="fr-FR" sz="3200" dirty="0"/>
              <a:t> in the Amazon </a:t>
            </a:r>
            <a:r>
              <a:rPr lang="fr-FR" sz="3200" err="1"/>
              <a:t>rainforest</a:t>
            </a:r>
            <a:r>
              <a:rPr lang="fr-F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172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B801F8-0331-D172-089C-15FC47DCC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635" y="675"/>
            <a:ext cx="3932237" cy="1600200"/>
          </a:xfrm>
        </p:spPr>
        <p:txBody>
          <a:bodyPr/>
          <a:lstStyle/>
          <a:p>
            <a:r>
              <a:rPr lang="fr-FR" sz="3600" b="1" dirty="0"/>
              <a:t>The Dendrobates</a:t>
            </a:r>
          </a:p>
        </p:txBody>
      </p:sp>
      <p:pic>
        <p:nvPicPr>
          <p:cNvPr id="5" name="Espace réservé pour une image  4" descr="Une image contenant amphibien, grenouille, Rainette, Dendrobatidae&#10;&#10;Le contenu généré par l’IA peut être incorrect.">
            <a:extLst>
              <a:ext uri="{FF2B5EF4-FFF2-40B4-BE49-F238E27FC236}">
                <a16:creationId xmlns:a16="http://schemas.microsoft.com/office/drawing/2014/main" id="{E73212BB-E3A5-0C92-CE4F-7D035D8DC40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520" b="10520"/>
          <a:stretch/>
        </p:blipFill>
        <p:spPr>
          <a:xfrm>
            <a:off x="6617541" y="3194985"/>
            <a:ext cx="4166347" cy="3035859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AE1EC3-BC94-D8BC-2E10-3B4DE3884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44584" y="1858918"/>
            <a:ext cx="4249840" cy="9723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2800" dirty="0"/>
              <a:t>55 </a:t>
            </a:r>
            <a:r>
              <a:rPr lang="fr-FR" sz="2800" dirty="0" err="1"/>
              <a:t>different</a:t>
            </a:r>
            <a:r>
              <a:rPr lang="fr-FR" sz="2800" dirty="0"/>
              <a:t> </a:t>
            </a:r>
            <a:r>
              <a:rPr lang="fr-FR" sz="2800" dirty="0" err="1"/>
              <a:t>species</a:t>
            </a:r>
          </a:p>
        </p:txBody>
      </p:sp>
      <p:pic>
        <p:nvPicPr>
          <p:cNvPr id="6" name="Image 5" descr="Une image contenant amphibien, Dendrobatidae, Rainette, grenouille&#10;&#10;Le contenu généré par l’IA peut être incorrect.">
            <a:extLst>
              <a:ext uri="{FF2B5EF4-FFF2-40B4-BE49-F238E27FC236}">
                <a16:creationId xmlns:a16="http://schemas.microsoft.com/office/drawing/2014/main" id="{63AA9BC7-840E-0CFE-6329-BD11E6FF1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224" y="3196198"/>
            <a:ext cx="4143375" cy="303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9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847449-4053-6904-F523-1EE68E3F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87884"/>
            <a:ext cx="4642045" cy="869516"/>
          </a:xfrm>
        </p:spPr>
        <p:txBody>
          <a:bodyPr/>
          <a:lstStyle/>
          <a:p>
            <a:r>
              <a:rPr lang="fr-FR" b="1" dirty="0"/>
              <a:t>The </a:t>
            </a:r>
            <a:r>
              <a:rPr lang="fr-FR" b="1" err="1"/>
              <a:t>Phyllobates</a:t>
            </a:r>
            <a:r>
              <a:rPr lang="fr-FR" b="1" dirty="0"/>
              <a:t> </a:t>
            </a:r>
            <a:r>
              <a:rPr lang="fr-FR" b="1" err="1"/>
              <a:t>terriblis</a:t>
            </a:r>
            <a:endParaRPr lang="fr-FR" b="1"/>
          </a:p>
        </p:txBody>
      </p:sp>
      <p:pic>
        <p:nvPicPr>
          <p:cNvPr id="5" name="Espace réservé pour une image  4" descr="Une image contenant amphibien, grenouille, Rainette, Dendrobatidae&#10;&#10;Le contenu généré par l’IA peut être incorrect.">
            <a:extLst>
              <a:ext uri="{FF2B5EF4-FFF2-40B4-BE49-F238E27FC236}">
                <a16:creationId xmlns:a16="http://schemas.microsoft.com/office/drawing/2014/main" id="{979FB97A-868E-B659-80EB-9475FD9FD85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76" r="4576"/>
          <a:stretch/>
        </p:blipFill>
        <p:spPr>
          <a:xfrm>
            <a:off x="5673790" y="862164"/>
            <a:ext cx="6172200" cy="4873625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609EC0-CE57-A358-37D3-69FF19371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1514" y="2568879"/>
            <a:ext cx="3201552" cy="17239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2800" dirty="0"/>
              <a:t>One of the </a:t>
            </a:r>
            <a:r>
              <a:rPr lang="fr-FR" sz="2800" err="1"/>
              <a:t>most</a:t>
            </a:r>
            <a:r>
              <a:rPr lang="fr-FR" sz="2800" dirty="0"/>
              <a:t> </a:t>
            </a:r>
            <a:r>
              <a:rPr lang="fr-FR" sz="2800" err="1"/>
              <a:t>venomous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829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A7178F-26DF-9412-F596-BC47DD839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843" y="1198323"/>
            <a:ext cx="3932237" cy="1266173"/>
          </a:xfrm>
        </p:spPr>
        <p:txBody>
          <a:bodyPr/>
          <a:lstStyle/>
          <a:p>
            <a:r>
              <a:rPr lang="fr-FR" b="1" dirty="0"/>
              <a:t>The </a:t>
            </a:r>
            <a:r>
              <a:rPr lang="fr-FR" b="1" dirty="0" err="1"/>
              <a:t>Ranitomeya</a:t>
            </a:r>
            <a:r>
              <a:rPr lang="fr-FR" b="1" dirty="0"/>
              <a:t> </a:t>
            </a:r>
            <a:r>
              <a:rPr lang="fr-FR" b="1" dirty="0" err="1"/>
              <a:t>imitator</a:t>
            </a:r>
            <a:endParaRPr lang="fr-FR" b="1" dirty="0"/>
          </a:p>
        </p:txBody>
      </p:sp>
      <p:pic>
        <p:nvPicPr>
          <p:cNvPr id="5" name="Espace réservé pour une image  4" descr="Une image contenant amphibien, grenouille, Dendrobatidae, salamandre&#10;&#10;Le contenu généré par l’IA peut être incorrect.">
            <a:extLst>
              <a:ext uri="{FF2B5EF4-FFF2-40B4-BE49-F238E27FC236}">
                <a16:creationId xmlns:a16="http://schemas.microsoft.com/office/drawing/2014/main" id="{54438B81-DA5D-483A-11D7-A074C9C0B4C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785" r="7785"/>
          <a:stretch/>
        </p:blipFill>
        <p:spPr>
          <a:xfrm>
            <a:off x="5767736" y="778658"/>
            <a:ext cx="5587653" cy="4873625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01EC75-F057-1C61-95F1-68BDB57A8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07843" y="2798523"/>
            <a:ext cx="3932237" cy="12646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2800" dirty="0"/>
              <a:t>Small orange and black </a:t>
            </a:r>
            <a:r>
              <a:rPr lang="fr-FR" sz="2800" err="1"/>
              <a:t>frog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75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82A1B-F44F-7FEB-1777-EAE390435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952" y="707721"/>
            <a:ext cx="3932237" cy="1600200"/>
          </a:xfrm>
        </p:spPr>
        <p:txBody>
          <a:bodyPr/>
          <a:lstStyle/>
          <a:p>
            <a:r>
              <a:rPr lang="fr-FR" b="1" dirty="0"/>
              <a:t>The </a:t>
            </a:r>
            <a:r>
              <a:rPr lang="fr-FR" b="1" err="1"/>
              <a:t>Drendroprophus</a:t>
            </a:r>
            <a:r>
              <a:rPr lang="fr-FR" b="1" dirty="0"/>
              <a:t> </a:t>
            </a:r>
            <a:r>
              <a:rPr lang="fr-FR" b="1" err="1"/>
              <a:t>minutus</a:t>
            </a:r>
            <a:endParaRPr lang="fr-FR" b="1"/>
          </a:p>
        </p:txBody>
      </p:sp>
      <p:pic>
        <p:nvPicPr>
          <p:cNvPr id="6" name="Espace réservé pour une image  5" descr="Une image contenant grenouille, amphibien, Rainette, crapaud&#10;&#10;Le contenu généré par l’IA peut être incorrect.">
            <a:extLst>
              <a:ext uri="{FF2B5EF4-FFF2-40B4-BE49-F238E27FC236}">
                <a16:creationId xmlns:a16="http://schemas.microsoft.com/office/drawing/2014/main" id="{D5BC1D54-A7A4-489F-3D46-029031839DE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539" r="14539"/>
          <a:stretch/>
        </p:blipFill>
        <p:spPr>
          <a:xfrm>
            <a:off x="5966064" y="987425"/>
            <a:ext cx="5754666" cy="4884063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C6AEAC-7548-F02C-A9F3-8B427FF0C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5213" y="2808962"/>
            <a:ext cx="3932237" cy="12228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2800" dirty="0"/>
              <a:t>Very </a:t>
            </a:r>
            <a:r>
              <a:rPr lang="fr-FR" sz="2800" err="1"/>
              <a:t>common</a:t>
            </a:r>
            <a:r>
              <a:rPr lang="fr-FR" sz="2800" dirty="0"/>
              <a:t>, </a:t>
            </a:r>
            <a:r>
              <a:rPr lang="fr-FR" sz="2800" err="1"/>
              <a:t>small</a:t>
            </a:r>
            <a:r>
              <a:rPr lang="fr-FR" sz="2800" dirty="0"/>
              <a:t> and </a:t>
            </a:r>
            <a:r>
              <a:rPr lang="fr-FR" sz="2800" err="1"/>
              <a:t>very</a:t>
            </a:r>
            <a:r>
              <a:rPr lang="fr-FR" sz="2800" dirty="0"/>
              <a:t> vocal </a:t>
            </a:r>
            <a:r>
              <a:rPr lang="fr-FR" sz="2800" err="1"/>
              <a:t>frog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59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6700E1-0B68-6F0C-EB1A-A9514B4A5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368" y="4522156"/>
            <a:ext cx="4937937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 many others</a:t>
            </a:r>
          </a:p>
        </p:txBody>
      </p:sp>
      <p:sp>
        <p:nvSpPr>
          <p:cNvPr id="25" name="Freeform: Shape 11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13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 descr="Une image contenant amphibien, grenouille, Rainette, Dendrobatidae&#10;&#10;Le contenu généré par l’IA peut être incorrect.">
            <a:extLst>
              <a:ext uri="{FF2B5EF4-FFF2-40B4-BE49-F238E27FC236}">
                <a16:creationId xmlns:a16="http://schemas.microsoft.com/office/drawing/2014/main" id="{AB5AFBD1-F4B3-AF10-3479-B2E1D8C0CD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256" r="-1" b="266"/>
          <a:stretch>
            <a:fillRect/>
          </a:stretch>
        </p:blipFill>
        <p:spPr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7" name="Image 6" descr="Une image contenant grenouille, amphibien, Rainette, Dendrobatidae&#10;&#10;Le contenu généré par l’IA peut être incorrect.">
            <a:extLst>
              <a:ext uri="{FF2B5EF4-FFF2-40B4-BE49-F238E27FC236}">
                <a16:creationId xmlns:a16="http://schemas.microsoft.com/office/drawing/2014/main" id="{64777E11-BAF0-7E3A-7C89-F0AB1DFCDB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337" r="24785" b="2"/>
          <a:stretch>
            <a:fillRect/>
          </a:stretch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27" name="Oval 15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 descr="Une image contenant grenouille, amphibien, Rainette, Dendrobatidae&#10;&#10;Le contenu généré par l’IA peut être incorrect.">
            <a:extLst>
              <a:ext uri="{FF2B5EF4-FFF2-40B4-BE49-F238E27FC236}">
                <a16:creationId xmlns:a16="http://schemas.microsoft.com/office/drawing/2014/main" id="{6010F973-D1D9-7D81-74F8-8BEE15FF8C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357" r="20309" b="-2"/>
          <a:stretch>
            <a:fillRect/>
          </a:stretch>
        </p:blipFill>
        <p:spPr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28" name="Freeform: Shape 17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grenouille, amphibien, Rainette, Dendrobatidae&#10;&#10;Le contenu généré par l’IA peut être incorrect.">
            <a:extLst>
              <a:ext uri="{FF2B5EF4-FFF2-40B4-BE49-F238E27FC236}">
                <a16:creationId xmlns:a16="http://schemas.microsoft.com/office/drawing/2014/main" id="{092B8775-61E2-D02C-789A-C000A9D9BD6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286" r="30061"/>
          <a:stretch>
            <a:fillRect/>
          </a:stretch>
        </p:blipFill>
        <p:spPr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29" name="Freeform: Shape 19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grenouille, amphibien, Rainette, Grenouille arboricole&#10;&#10;Le contenu généré par l’IA peut être incorrect.">
            <a:extLst>
              <a:ext uri="{FF2B5EF4-FFF2-40B4-BE49-F238E27FC236}">
                <a16:creationId xmlns:a16="http://schemas.microsoft.com/office/drawing/2014/main" id="{AC0628DC-8429-5901-8085-5EA8211E192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806" r="9752" b="3"/>
          <a:stretch>
            <a:fillRect/>
          </a:stretch>
        </p:blipFill>
        <p:spPr>
          <a:xfrm>
            <a:off x="9363236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643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DBF4C5-568F-103A-C1EA-65C2E6CD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0693" y="365125"/>
            <a:ext cx="8313107" cy="1346439"/>
          </a:xfrm>
        </p:spPr>
        <p:txBody>
          <a:bodyPr/>
          <a:lstStyle/>
          <a:p>
            <a:r>
              <a:rPr lang="fr-FR" b="1" dirty="0">
                <a:latin typeface="Bookman Old Style"/>
              </a:rPr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0404EC-52EA-7EED-21CF-ED60B047F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0090" y="2765077"/>
            <a:ext cx="928387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3200" err="1"/>
              <a:t>Frogs</a:t>
            </a:r>
            <a:r>
              <a:rPr lang="fr-FR" sz="3200" dirty="0"/>
              <a:t> are important for the </a:t>
            </a:r>
            <a:r>
              <a:rPr lang="fr-FR" sz="3200" err="1"/>
              <a:t>biodiversity</a:t>
            </a:r>
            <a:r>
              <a:rPr lang="fr-FR" sz="3200" dirty="0"/>
              <a:t> of the Amazon </a:t>
            </a:r>
            <a:r>
              <a:rPr lang="fr-FR" sz="3200" err="1"/>
              <a:t>rainforest</a:t>
            </a:r>
            <a:r>
              <a:rPr lang="fr-FR" sz="3200" dirty="0"/>
              <a:t>.</a:t>
            </a:r>
          </a:p>
          <a:p>
            <a:endParaRPr lang="fr-FR" sz="3200" dirty="0"/>
          </a:p>
          <a:p>
            <a:r>
              <a:rPr lang="fr-FR" sz="3200" dirty="0"/>
              <a:t>SO PROTECT THE FROGS!!!</a:t>
            </a:r>
          </a:p>
        </p:txBody>
      </p:sp>
      <p:pic>
        <p:nvPicPr>
          <p:cNvPr id="4" name="Image 3" descr="Une image contenant grenouille, dessin humoristique, Silhouette d’animal, clipart&#10;&#10;Le contenu généré par l’IA peut être incorrect.">
            <a:extLst>
              <a:ext uri="{FF2B5EF4-FFF2-40B4-BE49-F238E27FC236}">
                <a16:creationId xmlns:a16="http://schemas.microsoft.com/office/drawing/2014/main" id="{4BCEFC37-541C-3C1F-39C2-BB93C02EA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6903" y="424678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8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Hello!</vt:lpstr>
      <vt:lpstr>The frogs of the Amazon rainforest</vt:lpstr>
      <vt:lpstr>Introduction </vt:lpstr>
      <vt:lpstr>Présentation PowerPoint</vt:lpstr>
      <vt:lpstr>Reproduction </vt:lpstr>
      <vt:lpstr>The dangers and threats </vt:lpstr>
      <vt:lpstr>The different species</vt:lpstr>
      <vt:lpstr>The Dendrobates</vt:lpstr>
      <vt:lpstr>The Phyllobates terriblis</vt:lpstr>
      <vt:lpstr>The Ranitomeya imitator</vt:lpstr>
      <vt:lpstr>The Drendroprophus minutus</vt:lpstr>
      <vt:lpstr>And many others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524</cp:revision>
  <dcterms:created xsi:type="dcterms:W3CDTF">2026-01-23T19:13:35Z</dcterms:created>
  <dcterms:modified xsi:type="dcterms:W3CDTF">2026-02-18T22:49:55Z</dcterms:modified>
</cp:coreProperties>
</file>