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7" r:id="rId1"/>
  </p:sldMasterIdLst>
  <p:sldIdLst>
    <p:sldId id="260" r:id="rId2"/>
    <p:sldId id="259" r:id="rId3"/>
    <p:sldId id="261" r:id="rId4"/>
    <p:sldId id="262" r:id="rId5"/>
    <p:sldId id="263" r:id="rId6"/>
    <p:sldId id="264" r:id="rId7"/>
    <p:sldId id="265" r:id="rId8"/>
    <p:sldId id="266"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326"/>
    <p:restoredTop sz="94694"/>
  </p:normalViewPr>
  <p:slideViewPr>
    <p:cSldViewPr snapToGrid="0">
      <p:cViewPr varScale="1">
        <p:scale>
          <a:sx n="76" d="100"/>
          <a:sy n="76" d="100"/>
        </p:scale>
        <p:origin x="288" y="28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smtClean="0"/>
              <a:t>2/23/2026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5273603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smtClean="0"/>
              <a:t>2/23/2026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1978497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E5059C3-6A89-4494-99FF-5A4D6FFD50EB}" type="datetimeFigureOut">
              <a:rPr lang="en-US" smtClean="0"/>
              <a:t>2/23/2026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82533988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smtClean="0"/>
              <a:t>2/23/2026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13464006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smtClean="0"/>
              <a:t>2/23/2026</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94352373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smtClean="0"/>
              <a:t>2/23/2026</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02980432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D9284-D300-4297-87F7-E791DCC15DB1}" type="datetimeFigureOut">
              <a:rPr lang="en-US" smtClean="0"/>
              <a:t>2/23/2026</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24234805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7D525BB-DA17-4BA0-B3C8-3AC3ABC827E6}" type="datetimeFigureOut">
              <a:rPr lang="en-US" smtClean="0"/>
              <a:t>2/23/2026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77750528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16C4C9A-3960-41CF-A4E9-2A8FB932454B}" type="datetimeFigureOut">
              <a:rPr lang="en-US" smtClean="0"/>
              <a:t>2/23/2026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1512761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smtClean="0"/>
              <a:t>2/23/2026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01448562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smtClean="0"/>
              <a:t>2/23/2026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10334898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2/23/2026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895898028"/>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71B5E-A4EE-5280-18B9-0895C07E2867}"/>
            </a:ext>
          </a:extLst>
        </p:cNvPr>
        <p:cNvGrpSpPr/>
        <p:nvPr/>
      </p:nvGrpSpPr>
      <p:grpSpPr>
        <a:xfrm>
          <a:off x="0" y="0"/>
          <a:ext cx="0" cy="0"/>
          <a:chOff x="0" y="0"/>
          <a:chExt cx="0" cy="0"/>
        </a:xfrm>
      </p:grpSpPr>
      <p:pic>
        <p:nvPicPr>
          <p:cNvPr id="4" name="Picture 4" descr="Singe (Saimiri sciureus)">
            <a:extLst>
              <a:ext uri="{FF2B5EF4-FFF2-40B4-BE49-F238E27FC236}">
                <a16:creationId xmlns:a16="http://schemas.microsoft.com/office/drawing/2014/main" id="{4C4CAE37-72FC-3182-21CC-D9CBA62481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790" b="1139"/>
          <a:stretch>
            <a:fillRect/>
          </a:stretch>
        </p:blipFill>
        <p:spPr bwMode="auto">
          <a:xfrm>
            <a:off x="-20595" y="-1"/>
            <a:ext cx="12212595" cy="6858001"/>
          </a:xfrm>
          <a:prstGeom prst="rect">
            <a:avLst/>
          </a:prstGeom>
          <a:noFill/>
          <a:ln>
            <a:solidFill>
              <a:schemeClr val="bg2">
                <a:lumMod val="10000"/>
              </a:schemeClr>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855DE4AF-1530-F0EF-F364-DC251402F946}"/>
              </a:ext>
            </a:extLst>
          </p:cNvPr>
          <p:cNvSpPr txBox="1"/>
          <p:nvPr/>
        </p:nvSpPr>
        <p:spPr>
          <a:xfrm>
            <a:off x="120218" y="4770247"/>
            <a:ext cx="11467071" cy="1107996"/>
          </a:xfrm>
          <a:prstGeom prst="rect">
            <a:avLst/>
          </a:prstGeom>
          <a:noFill/>
        </p:spPr>
        <p:txBody>
          <a:bodyPr wrap="square" rtlCol="0">
            <a:spAutoFit/>
          </a:bodyPr>
          <a:lstStyle/>
          <a:p>
            <a:r>
              <a:rPr lang="fr-FR" sz="6600" dirty="0">
                <a:solidFill>
                  <a:schemeClr val="bg1"/>
                </a:solidFill>
              </a:rPr>
              <a:t>The </a:t>
            </a:r>
            <a:r>
              <a:rPr lang="fr-FR" sz="6600" dirty="0" err="1">
                <a:solidFill>
                  <a:schemeClr val="bg1"/>
                </a:solidFill>
              </a:rPr>
              <a:t>squirel</a:t>
            </a:r>
            <a:r>
              <a:rPr lang="fr-FR" sz="6600" dirty="0">
                <a:solidFill>
                  <a:schemeClr val="bg1"/>
                </a:solidFill>
              </a:rPr>
              <a:t> </a:t>
            </a:r>
            <a:r>
              <a:rPr lang="fr-FR" sz="6600" dirty="0" err="1">
                <a:solidFill>
                  <a:schemeClr val="bg1"/>
                </a:solidFill>
              </a:rPr>
              <a:t>monkey:the</a:t>
            </a:r>
            <a:r>
              <a:rPr lang="fr-FR" sz="6600" dirty="0">
                <a:solidFill>
                  <a:schemeClr val="bg1"/>
                </a:solidFill>
              </a:rPr>
              <a:t> </a:t>
            </a:r>
            <a:r>
              <a:rPr lang="fr-FR" sz="6600" dirty="0" err="1">
                <a:solidFill>
                  <a:schemeClr val="bg1"/>
                </a:solidFill>
              </a:rPr>
              <a:t>saimiri</a:t>
            </a:r>
            <a:endParaRPr lang="fr-FR" sz="6600" dirty="0">
              <a:solidFill>
                <a:schemeClr val="bg1"/>
              </a:solidFill>
            </a:endParaRPr>
          </a:p>
        </p:txBody>
      </p:sp>
      <p:sp>
        <p:nvSpPr>
          <p:cNvPr id="2" name="ZoneTexte 1">
            <a:extLst>
              <a:ext uri="{FF2B5EF4-FFF2-40B4-BE49-F238E27FC236}">
                <a16:creationId xmlns:a16="http://schemas.microsoft.com/office/drawing/2014/main" id="{F7EB029D-A5AC-7107-1DE5-01D7FB46B316}"/>
              </a:ext>
            </a:extLst>
          </p:cNvPr>
          <p:cNvSpPr txBox="1"/>
          <p:nvPr/>
        </p:nvSpPr>
        <p:spPr>
          <a:xfrm>
            <a:off x="6479629" y="6067593"/>
            <a:ext cx="5712372" cy="769441"/>
          </a:xfrm>
          <a:prstGeom prst="rect">
            <a:avLst/>
          </a:prstGeom>
          <a:noFill/>
        </p:spPr>
        <p:txBody>
          <a:bodyPr wrap="square" rtlCol="0">
            <a:spAutoFit/>
          </a:bodyPr>
          <a:lstStyle/>
          <a:p>
            <a:r>
              <a:rPr lang="fr-FR" sz="4400" dirty="0"/>
              <a:t>by Oscar and Jules</a:t>
            </a:r>
          </a:p>
        </p:txBody>
      </p:sp>
    </p:spTree>
    <p:extLst>
      <p:ext uri="{BB962C8B-B14F-4D97-AF65-F5344CB8AC3E}">
        <p14:creationId xmlns:p14="http://schemas.microsoft.com/office/powerpoint/2010/main" val="38979820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0677B5-9486-2B98-B600-8A145C5EB552}"/>
              </a:ext>
            </a:extLst>
          </p:cNvPr>
          <p:cNvSpPr>
            <a:spLocks noGrp="1"/>
          </p:cNvSpPr>
          <p:nvPr>
            <p:ph type="title"/>
          </p:nvPr>
        </p:nvSpPr>
        <p:spPr>
          <a:xfrm>
            <a:off x="690836" y="342900"/>
            <a:ext cx="10691265" cy="1307592"/>
          </a:xfrm>
        </p:spPr>
        <p:txBody>
          <a:bodyPr>
            <a:normAutofit/>
          </a:bodyPr>
          <a:lstStyle/>
          <a:p>
            <a:r>
              <a:rPr lang="fr-FR" sz="5400" dirty="0">
                <a:solidFill>
                  <a:schemeClr val="bg1">
                    <a:lumMod val="95000"/>
                  </a:schemeClr>
                </a:solidFill>
              </a:rPr>
              <a:t>introduction</a:t>
            </a:r>
          </a:p>
        </p:txBody>
      </p:sp>
      <p:pic>
        <p:nvPicPr>
          <p:cNvPr id="5124" name="Picture 4" descr="Forêt amazonienne – Cool Earth">
            <a:extLst>
              <a:ext uri="{FF2B5EF4-FFF2-40B4-BE49-F238E27FC236}">
                <a16:creationId xmlns:a16="http://schemas.microsoft.com/office/drawing/2014/main" id="{2A4C75EB-5BF2-BBA1-B964-DB1B44703EF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83266"/>
            <a:ext cx="12072938" cy="704126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Saïmiri de Bolivie | Zoo du Bassin d'Arcachon">
            <a:extLst>
              <a:ext uri="{FF2B5EF4-FFF2-40B4-BE49-F238E27FC236}">
                <a16:creationId xmlns:a16="http://schemas.microsoft.com/office/drawing/2014/main" id="{48857D03-5E32-9ED0-AE0C-FFD4E4FD30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507" y="342900"/>
            <a:ext cx="4150657" cy="448894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70EA2AEF-9293-2739-20A7-962BDF93034B}"/>
              </a:ext>
            </a:extLst>
          </p:cNvPr>
          <p:cNvSpPr txBox="1"/>
          <p:nvPr/>
        </p:nvSpPr>
        <p:spPr>
          <a:xfrm>
            <a:off x="585788" y="2314575"/>
            <a:ext cx="5757862" cy="3539430"/>
          </a:xfrm>
          <a:prstGeom prst="rect">
            <a:avLst/>
          </a:prstGeom>
          <a:noFill/>
        </p:spPr>
        <p:txBody>
          <a:bodyPr wrap="square" rtlCol="0">
            <a:spAutoFit/>
          </a:bodyPr>
          <a:lstStyle/>
          <a:p>
            <a:r>
              <a:rPr lang="fr-FR" sz="2800" dirty="0">
                <a:solidFill>
                  <a:schemeClr val="bg1">
                    <a:lumMod val="95000"/>
                  </a:schemeClr>
                </a:solidFill>
              </a:rPr>
              <a:t> </a:t>
            </a:r>
            <a:r>
              <a:rPr lang="fr-FR" sz="3200" dirty="0">
                <a:solidFill>
                  <a:schemeClr val="bg1">
                    <a:lumMod val="95000"/>
                  </a:schemeClr>
                </a:solidFill>
              </a:rPr>
              <a:t>The </a:t>
            </a:r>
            <a:r>
              <a:rPr lang="fr-FR" sz="3200" dirty="0" err="1">
                <a:solidFill>
                  <a:schemeClr val="bg1">
                    <a:lumMod val="95000"/>
                  </a:schemeClr>
                </a:solidFill>
              </a:rPr>
              <a:t>Peruvian</a:t>
            </a:r>
            <a:r>
              <a:rPr lang="fr-FR" sz="3200" dirty="0">
                <a:solidFill>
                  <a:schemeClr val="bg1">
                    <a:lumMod val="95000"/>
                  </a:schemeClr>
                </a:solidFill>
              </a:rPr>
              <a:t> </a:t>
            </a:r>
            <a:r>
              <a:rPr lang="fr-FR" sz="3200" dirty="0" err="1">
                <a:solidFill>
                  <a:schemeClr val="bg1">
                    <a:lumMod val="95000"/>
                  </a:schemeClr>
                </a:solidFill>
              </a:rPr>
              <a:t>saimiri</a:t>
            </a:r>
            <a:r>
              <a:rPr lang="fr-FR" sz="3200" dirty="0">
                <a:solidFill>
                  <a:schemeClr val="bg1">
                    <a:lumMod val="95000"/>
                  </a:schemeClr>
                </a:solidFill>
              </a:rPr>
              <a:t>, </a:t>
            </a:r>
            <a:r>
              <a:rPr lang="fr-FR" sz="3200" dirty="0" err="1">
                <a:solidFill>
                  <a:schemeClr val="bg1">
                    <a:lumMod val="95000"/>
                  </a:schemeClr>
                </a:solidFill>
              </a:rPr>
              <a:t>nicknamed</a:t>
            </a:r>
            <a:r>
              <a:rPr lang="fr-FR" sz="3200" dirty="0">
                <a:solidFill>
                  <a:schemeClr val="bg1">
                    <a:lumMod val="95000"/>
                  </a:schemeClr>
                </a:solidFill>
              </a:rPr>
              <a:t> the </a:t>
            </a:r>
            <a:r>
              <a:rPr lang="fr-FR" sz="3200" dirty="0" err="1">
                <a:solidFill>
                  <a:schemeClr val="bg1">
                    <a:lumMod val="95000"/>
                  </a:schemeClr>
                </a:solidFill>
              </a:rPr>
              <a:t>squirrel</a:t>
            </a:r>
            <a:r>
              <a:rPr lang="fr-FR" sz="3200" dirty="0">
                <a:solidFill>
                  <a:schemeClr val="bg1">
                    <a:lumMod val="95000"/>
                  </a:schemeClr>
                </a:solidFill>
              </a:rPr>
              <a:t> </a:t>
            </a:r>
            <a:r>
              <a:rPr lang="fr-FR" sz="3200" dirty="0" err="1">
                <a:solidFill>
                  <a:schemeClr val="bg1">
                    <a:lumMod val="95000"/>
                  </a:schemeClr>
                </a:solidFill>
              </a:rPr>
              <a:t>monkey</a:t>
            </a:r>
            <a:r>
              <a:rPr lang="fr-FR" sz="3200" dirty="0">
                <a:solidFill>
                  <a:schemeClr val="bg1">
                    <a:lumMod val="95000"/>
                  </a:schemeClr>
                </a:solidFill>
              </a:rPr>
              <a:t>, </a:t>
            </a:r>
            <a:r>
              <a:rPr lang="fr-FR" sz="3200" dirty="0" err="1">
                <a:solidFill>
                  <a:schemeClr val="bg1">
                    <a:lumMod val="95000"/>
                  </a:schemeClr>
                </a:solidFill>
              </a:rPr>
              <a:t>lives</a:t>
            </a:r>
            <a:r>
              <a:rPr lang="fr-FR" sz="3200" dirty="0">
                <a:solidFill>
                  <a:schemeClr val="bg1">
                    <a:lumMod val="95000"/>
                  </a:schemeClr>
                </a:solidFill>
              </a:rPr>
              <a:t> in South America, in the large </a:t>
            </a:r>
            <a:r>
              <a:rPr lang="fr-FR" sz="3200" dirty="0" err="1">
                <a:solidFill>
                  <a:schemeClr val="bg1">
                    <a:lumMod val="95000"/>
                  </a:schemeClr>
                </a:solidFill>
              </a:rPr>
              <a:t>rainforests</a:t>
            </a:r>
            <a:r>
              <a:rPr lang="fr-FR" sz="3200" dirty="0">
                <a:solidFill>
                  <a:schemeClr val="bg1">
                    <a:lumMod val="95000"/>
                  </a:schemeClr>
                </a:solidFill>
              </a:rPr>
              <a:t> of the Amazon, </a:t>
            </a:r>
            <a:r>
              <a:rPr lang="fr-FR" sz="3200" dirty="0" err="1">
                <a:solidFill>
                  <a:schemeClr val="bg1">
                    <a:lumMod val="95000"/>
                  </a:schemeClr>
                </a:solidFill>
              </a:rPr>
              <a:t>often</a:t>
            </a:r>
            <a:r>
              <a:rPr lang="fr-FR" sz="3200" dirty="0">
                <a:solidFill>
                  <a:schemeClr val="bg1">
                    <a:lumMod val="95000"/>
                  </a:schemeClr>
                </a:solidFill>
              </a:rPr>
              <a:t> </a:t>
            </a:r>
            <a:r>
              <a:rPr lang="fr-FR" sz="3200" dirty="0" err="1">
                <a:solidFill>
                  <a:schemeClr val="bg1">
                    <a:lumMod val="95000"/>
                  </a:schemeClr>
                </a:solidFill>
              </a:rPr>
              <a:t>along</a:t>
            </a:r>
            <a:r>
              <a:rPr lang="fr-FR" sz="3200" dirty="0">
                <a:solidFill>
                  <a:schemeClr val="bg1">
                    <a:lumMod val="95000"/>
                  </a:schemeClr>
                </a:solidFill>
              </a:rPr>
              <a:t> </a:t>
            </a:r>
            <a:r>
              <a:rPr lang="fr-FR" sz="3200" dirty="0" err="1">
                <a:solidFill>
                  <a:schemeClr val="bg1">
                    <a:lumMod val="95000"/>
                  </a:schemeClr>
                </a:solidFill>
              </a:rPr>
              <a:t>rivers</a:t>
            </a:r>
            <a:r>
              <a:rPr lang="fr-FR" sz="3200" dirty="0">
                <a:solidFill>
                  <a:schemeClr val="bg1">
                    <a:lumMod val="95000"/>
                  </a:schemeClr>
                </a:solidFill>
              </a:rPr>
              <a:t> and </a:t>
            </a:r>
            <a:r>
              <a:rPr lang="fr-FR" sz="3200" dirty="0" err="1">
                <a:solidFill>
                  <a:schemeClr val="bg1">
                    <a:lumMod val="95000"/>
                  </a:schemeClr>
                </a:solidFill>
              </a:rPr>
              <a:t>even</a:t>
            </a:r>
            <a:r>
              <a:rPr lang="fr-FR" sz="3200" dirty="0">
                <a:solidFill>
                  <a:schemeClr val="bg1">
                    <a:lumMod val="95000"/>
                  </a:schemeClr>
                </a:solidFill>
              </a:rPr>
              <a:t> </a:t>
            </a:r>
            <a:r>
              <a:rPr lang="fr-FR" sz="3200" dirty="0" err="1">
                <a:solidFill>
                  <a:schemeClr val="bg1">
                    <a:lumMod val="95000"/>
                  </a:schemeClr>
                </a:solidFill>
              </a:rPr>
              <a:t>some</a:t>
            </a:r>
            <a:r>
              <a:rPr lang="fr-FR" sz="3200" dirty="0">
                <a:solidFill>
                  <a:schemeClr val="bg1">
                    <a:lumMod val="95000"/>
                  </a:schemeClr>
                </a:solidFill>
              </a:rPr>
              <a:t> of </a:t>
            </a:r>
            <a:r>
              <a:rPr lang="fr-FR" sz="3200" dirty="0" err="1">
                <a:solidFill>
                  <a:schemeClr val="bg1">
                    <a:lumMod val="95000"/>
                  </a:schemeClr>
                </a:solidFill>
              </a:rPr>
              <a:t>which</a:t>
            </a:r>
            <a:r>
              <a:rPr lang="fr-FR" sz="3200" dirty="0">
                <a:solidFill>
                  <a:schemeClr val="bg1">
                    <a:lumMod val="95000"/>
                  </a:schemeClr>
                </a:solidFill>
              </a:rPr>
              <a:t> are </a:t>
            </a:r>
            <a:r>
              <a:rPr lang="fr-FR" sz="3200" dirty="0" err="1">
                <a:solidFill>
                  <a:schemeClr val="bg1">
                    <a:lumMod val="95000"/>
                  </a:schemeClr>
                </a:solidFill>
              </a:rPr>
              <a:t>prone</a:t>
            </a:r>
            <a:r>
              <a:rPr lang="fr-FR" sz="3200" dirty="0">
                <a:solidFill>
                  <a:schemeClr val="bg1">
                    <a:lumMod val="95000"/>
                  </a:schemeClr>
                </a:solidFill>
              </a:rPr>
              <a:t> to </a:t>
            </a:r>
            <a:r>
              <a:rPr lang="fr-FR" sz="3200" dirty="0" err="1">
                <a:solidFill>
                  <a:schemeClr val="bg1">
                    <a:lumMod val="95000"/>
                  </a:schemeClr>
                </a:solidFill>
              </a:rPr>
              <a:t>flooding</a:t>
            </a:r>
            <a:r>
              <a:rPr lang="fr-FR" sz="3200" dirty="0">
                <a:solidFill>
                  <a:schemeClr val="bg1">
                    <a:lumMod val="95000"/>
                  </a:schemeClr>
                </a:solidFill>
              </a:rPr>
              <a:t>.</a:t>
            </a:r>
          </a:p>
        </p:txBody>
      </p:sp>
    </p:spTree>
    <p:extLst>
      <p:ext uri="{BB962C8B-B14F-4D97-AF65-F5344CB8AC3E}">
        <p14:creationId xmlns:p14="http://schemas.microsoft.com/office/powerpoint/2010/main" val="2430060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80" name="Picture 12" descr="300 000+ Forêt Amazonienne banque d'images et photos libres de droit ·  Téléchargement gratuit · Photos Pexels">
            <a:extLst>
              <a:ext uri="{FF2B5EF4-FFF2-40B4-BE49-F238E27FC236}">
                <a16:creationId xmlns:a16="http://schemas.microsoft.com/office/drawing/2014/main" id="{008014F0-6A04-35DC-B39D-84BCE8E55C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03"/>
            <a:ext cx="12192001" cy="684276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312574E1-3E4D-BC35-EF08-B0A7347395BD}"/>
              </a:ext>
            </a:extLst>
          </p:cNvPr>
          <p:cNvSpPr txBox="1"/>
          <p:nvPr/>
        </p:nvSpPr>
        <p:spPr>
          <a:xfrm>
            <a:off x="1686910" y="152400"/>
            <a:ext cx="9812363" cy="1107996"/>
          </a:xfrm>
          <a:prstGeom prst="rect">
            <a:avLst/>
          </a:prstGeom>
          <a:noFill/>
        </p:spPr>
        <p:txBody>
          <a:bodyPr wrap="square" rtlCol="0">
            <a:spAutoFit/>
          </a:bodyPr>
          <a:lstStyle/>
          <a:p>
            <a:r>
              <a:rPr lang="fr-FR" sz="6600" dirty="0">
                <a:solidFill>
                  <a:schemeClr val="accent1">
                    <a:lumMod val="60000"/>
                    <a:lumOff val="40000"/>
                  </a:schemeClr>
                </a:solidFill>
              </a:rPr>
              <a:t>Physical </a:t>
            </a:r>
            <a:r>
              <a:rPr lang="fr-FR" sz="6600" dirty="0" err="1">
                <a:solidFill>
                  <a:schemeClr val="accent1">
                    <a:lumMod val="60000"/>
                    <a:lumOff val="40000"/>
                  </a:schemeClr>
                </a:solidFill>
              </a:rPr>
              <a:t>Characteristics</a:t>
            </a:r>
            <a:endParaRPr lang="fr-FR" sz="6600" dirty="0">
              <a:solidFill>
                <a:schemeClr val="accent1">
                  <a:lumMod val="60000"/>
                  <a:lumOff val="40000"/>
                </a:schemeClr>
              </a:solidFill>
            </a:endParaRPr>
          </a:p>
        </p:txBody>
      </p:sp>
      <p:pic>
        <p:nvPicPr>
          <p:cNvPr id="7172" name="Picture 4" descr="Saimiri boliviensis - Faits, Alimentation, Habitat &amp; Photos sur Animalia.bio">
            <a:extLst>
              <a:ext uri="{FF2B5EF4-FFF2-40B4-BE49-F238E27FC236}">
                <a16:creationId xmlns:a16="http://schemas.microsoft.com/office/drawing/2014/main" id="{CF05806B-6DCB-5D74-5A27-AD8E89BF0C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6796" y="1781505"/>
            <a:ext cx="3119233" cy="207436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Zoo de La Palmyre, venez découvrir le Saïmiri">
            <a:extLst>
              <a:ext uri="{FF2B5EF4-FFF2-40B4-BE49-F238E27FC236}">
                <a16:creationId xmlns:a16="http://schemas.microsoft.com/office/drawing/2014/main" id="{3DA4D0A9-A1A2-8947-A656-F3DE64B4DE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 t="4577" r="4367" b="19487"/>
          <a:stretch>
            <a:fillRect/>
          </a:stretch>
        </p:blipFill>
        <p:spPr bwMode="auto">
          <a:xfrm>
            <a:off x="7884613" y="3645124"/>
            <a:ext cx="2442932" cy="291226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22404E78-6D75-6155-278B-ECF9E5411529}"/>
              </a:ext>
            </a:extLst>
          </p:cNvPr>
          <p:cNvSpPr txBox="1"/>
          <p:nvPr/>
        </p:nvSpPr>
        <p:spPr>
          <a:xfrm>
            <a:off x="413724" y="4276912"/>
            <a:ext cx="4864857" cy="2062103"/>
          </a:xfrm>
          <a:prstGeom prst="rect">
            <a:avLst/>
          </a:prstGeom>
          <a:noFill/>
        </p:spPr>
        <p:txBody>
          <a:bodyPr wrap="square" rtlCol="0">
            <a:spAutoFit/>
          </a:bodyPr>
          <a:lstStyle/>
          <a:p>
            <a:r>
              <a:rPr lang="fr-FR" sz="3200" dirty="0">
                <a:solidFill>
                  <a:schemeClr val="bg1">
                    <a:lumMod val="95000"/>
                  </a:schemeClr>
                </a:solidFill>
              </a:rPr>
              <a:t>It </a:t>
            </a:r>
            <a:r>
              <a:rPr lang="fr-FR" sz="3200" dirty="0" err="1">
                <a:solidFill>
                  <a:schemeClr val="bg1">
                    <a:lumMod val="95000"/>
                  </a:schemeClr>
                </a:solidFill>
              </a:rPr>
              <a:t>is</a:t>
            </a:r>
            <a:r>
              <a:rPr lang="fr-FR" sz="3200" dirty="0">
                <a:solidFill>
                  <a:schemeClr val="bg1">
                    <a:lumMod val="95000"/>
                  </a:schemeClr>
                </a:solidFill>
              </a:rPr>
              <a:t> a </a:t>
            </a:r>
            <a:r>
              <a:rPr lang="fr-FR" sz="3200" dirty="0" err="1">
                <a:solidFill>
                  <a:schemeClr val="bg1">
                    <a:lumMod val="95000"/>
                  </a:schemeClr>
                </a:solidFill>
              </a:rPr>
              <a:t>small</a:t>
            </a:r>
            <a:r>
              <a:rPr lang="fr-FR" sz="3200" dirty="0">
                <a:solidFill>
                  <a:schemeClr val="bg1">
                    <a:lumMod val="95000"/>
                  </a:schemeClr>
                </a:solidFill>
              </a:rPr>
              <a:t> </a:t>
            </a:r>
            <a:r>
              <a:rPr lang="fr-FR" sz="3200" dirty="0" err="1">
                <a:solidFill>
                  <a:schemeClr val="bg1">
                    <a:lumMod val="95000"/>
                  </a:schemeClr>
                </a:solidFill>
              </a:rPr>
              <a:t>tree</a:t>
            </a:r>
            <a:r>
              <a:rPr lang="fr-FR" sz="3200" dirty="0">
                <a:solidFill>
                  <a:schemeClr val="bg1">
                    <a:lumMod val="95000"/>
                  </a:schemeClr>
                </a:solidFill>
              </a:rPr>
              <a:t> </a:t>
            </a:r>
            <a:r>
              <a:rPr lang="fr-FR" sz="3200" dirty="0" err="1">
                <a:solidFill>
                  <a:schemeClr val="bg1">
                    <a:lumMod val="95000"/>
                  </a:schemeClr>
                </a:solidFill>
              </a:rPr>
              <a:t>monkey</a:t>
            </a:r>
            <a:r>
              <a:rPr lang="fr-FR" sz="3200" dirty="0">
                <a:solidFill>
                  <a:schemeClr val="bg1">
                    <a:lumMod val="95000"/>
                  </a:schemeClr>
                </a:solidFill>
              </a:rPr>
              <a:t> </a:t>
            </a:r>
            <a:r>
              <a:rPr lang="fr-FR" sz="3200" dirty="0" err="1">
                <a:solidFill>
                  <a:schemeClr val="bg1">
                    <a:lumMod val="95000"/>
                  </a:schemeClr>
                </a:solidFill>
              </a:rPr>
              <a:t>from</a:t>
            </a:r>
            <a:r>
              <a:rPr lang="fr-FR" sz="3200" dirty="0">
                <a:solidFill>
                  <a:schemeClr val="bg1">
                    <a:lumMod val="95000"/>
                  </a:schemeClr>
                </a:solidFill>
              </a:rPr>
              <a:t> South America. </a:t>
            </a:r>
            <a:r>
              <a:rPr lang="fr-FR" sz="3200" dirty="0" err="1">
                <a:solidFill>
                  <a:schemeClr val="bg1">
                    <a:lumMod val="95000"/>
                  </a:schemeClr>
                </a:solidFill>
              </a:rPr>
              <a:t>Recognizable</a:t>
            </a:r>
            <a:r>
              <a:rPr lang="fr-FR" sz="3200" dirty="0">
                <a:solidFill>
                  <a:schemeClr val="bg1">
                    <a:lumMod val="95000"/>
                  </a:schemeClr>
                </a:solidFill>
              </a:rPr>
              <a:t> </a:t>
            </a:r>
            <a:r>
              <a:rPr lang="fr-FR" sz="3200" dirty="0" err="1">
                <a:solidFill>
                  <a:schemeClr val="bg1">
                    <a:lumMod val="95000"/>
                  </a:schemeClr>
                </a:solidFill>
              </a:rPr>
              <a:t>easily</a:t>
            </a:r>
            <a:r>
              <a:rPr lang="fr-FR" sz="3200" dirty="0">
                <a:solidFill>
                  <a:schemeClr val="bg1">
                    <a:lumMod val="95000"/>
                  </a:schemeClr>
                </a:solidFill>
              </a:rPr>
              <a:t> by the olive </a:t>
            </a:r>
            <a:r>
              <a:rPr lang="fr-FR" sz="3200" dirty="0" err="1">
                <a:solidFill>
                  <a:schemeClr val="bg1">
                    <a:lumMod val="95000"/>
                  </a:schemeClr>
                </a:solidFill>
              </a:rPr>
              <a:t>yellow</a:t>
            </a:r>
            <a:r>
              <a:rPr lang="fr-FR" sz="3200" dirty="0">
                <a:solidFill>
                  <a:schemeClr val="bg1">
                    <a:lumMod val="95000"/>
                  </a:schemeClr>
                </a:solidFill>
              </a:rPr>
              <a:t> </a:t>
            </a:r>
            <a:r>
              <a:rPr lang="fr-FR" sz="3200" dirty="0" err="1">
                <a:solidFill>
                  <a:schemeClr val="bg1">
                    <a:lumMod val="95000"/>
                  </a:schemeClr>
                </a:solidFill>
              </a:rPr>
              <a:t>color</a:t>
            </a:r>
            <a:r>
              <a:rPr lang="fr-FR" sz="3200" dirty="0">
                <a:solidFill>
                  <a:schemeClr val="bg1">
                    <a:lumMod val="95000"/>
                  </a:schemeClr>
                </a:solidFill>
              </a:rPr>
              <a:t> of </a:t>
            </a:r>
            <a:r>
              <a:rPr lang="fr-FR" sz="3200" dirty="0" err="1">
                <a:solidFill>
                  <a:schemeClr val="bg1">
                    <a:lumMod val="95000"/>
                  </a:schemeClr>
                </a:solidFill>
              </a:rPr>
              <a:t>its</a:t>
            </a:r>
            <a:r>
              <a:rPr lang="fr-FR" sz="3200" dirty="0">
                <a:solidFill>
                  <a:schemeClr val="bg1">
                    <a:lumMod val="95000"/>
                  </a:schemeClr>
                </a:solidFill>
              </a:rPr>
              <a:t> fur</a:t>
            </a:r>
            <a:endParaRPr lang="fr-FR" sz="3200" dirty="0"/>
          </a:p>
        </p:txBody>
      </p:sp>
      <p:sp>
        <p:nvSpPr>
          <p:cNvPr id="21" name="Rectangle 20">
            <a:extLst>
              <a:ext uri="{FF2B5EF4-FFF2-40B4-BE49-F238E27FC236}">
                <a16:creationId xmlns:a16="http://schemas.microsoft.com/office/drawing/2014/main" id="{5AD5114B-A16F-6825-1DB7-4C4BFD2A1F9A}"/>
              </a:ext>
            </a:extLst>
          </p:cNvPr>
          <p:cNvSpPr/>
          <p:nvPr/>
        </p:nvSpPr>
        <p:spPr>
          <a:xfrm>
            <a:off x="7010400" y="1793769"/>
            <a:ext cx="4710545" cy="2062103"/>
          </a:xfrm>
          <a:prstGeom prst="rect">
            <a:avLst/>
          </a:prstGeom>
        </p:spPr>
        <p:txBody>
          <a:bodyPr wrap="square">
            <a:spAutoFit/>
          </a:bodyPr>
          <a:lstStyle/>
          <a:p>
            <a:r>
              <a:rPr lang="fr-FR" sz="3200" dirty="0"/>
              <a:t>The </a:t>
            </a:r>
            <a:r>
              <a:rPr lang="fr-FR" sz="3200" dirty="0" err="1"/>
              <a:t>saimiri</a:t>
            </a:r>
            <a:r>
              <a:rPr lang="fr-FR" sz="3200" dirty="0"/>
              <a:t> has a white </a:t>
            </a:r>
            <a:r>
              <a:rPr lang="fr-FR" sz="3200" dirty="0" err="1"/>
              <a:t>mask</a:t>
            </a:r>
            <a:r>
              <a:rPr lang="fr-FR" sz="3200" dirty="0"/>
              <a:t> </a:t>
            </a:r>
            <a:r>
              <a:rPr lang="fr-FR" sz="3200" dirty="0" err="1"/>
              <a:t>which</a:t>
            </a:r>
            <a:r>
              <a:rPr lang="fr-FR" sz="3200" dirty="0"/>
              <a:t> has </a:t>
            </a:r>
            <a:r>
              <a:rPr lang="fr-FR" sz="3200" dirty="0" err="1"/>
              <a:t>sometimes</a:t>
            </a:r>
            <a:r>
              <a:rPr lang="fr-FR" sz="3200" dirty="0"/>
              <a:t> </a:t>
            </a:r>
            <a:r>
              <a:rPr lang="fr-FR" sz="3200" dirty="0" err="1"/>
              <a:t>earned</a:t>
            </a:r>
            <a:r>
              <a:rPr lang="fr-FR" sz="3200" dirty="0"/>
              <a:t> </a:t>
            </a:r>
            <a:r>
              <a:rPr lang="fr-FR" sz="3200" dirty="0" err="1"/>
              <a:t>it</a:t>
            </a:r>
            <a:r>
              <a:rPr lang="fr-FR" sz="3200" dirty="0"/>
              <a:t> the </a:t>
            </a:r>
            <a:r>
              <a:rPr lang="fr-FR" sz="3200" dirty="0" err="1"/>
              <a:t>name</a:t>
            </a:r>
            <a:r>
              <a:rPr lang="fr-FR" sz="3200" dirty="0"/>
              <a:t> of </a:t>
            </a:r>
            <a:r>
              <a:rPr lang="fr-FR" sz="3200" dirty="0" err="1"/>
              <a:t>death's</a:t>
            </a:r>
            <a:r>
              <a:rPr lang="fr-FR" sz="3200" dirty="0"/>
              <a:t> </a:t>
            </a:r>
            <a:r>
              <a:rPr lang="fr-FR" sz="3200" dirty="0" err="1"/>
              <a:t>head</a:t>
            </a:r>
            <a:r>
              <a:rPr lang="fr-FR" sz="3200" dirty="0"/>
              <a:t> </a:t>
            </a:r>
            <a:r>
              <a:rPr lang="fr-FR" sz="3200" dirty="0" err="1"/>
              <a:t>monkey</a:t>
            </a:r>
            <a:r>
              <a:rPr lang="fr-FR" sz="3200" dirty="0"/>
              <a:t>.</a:t>
            </a:r>
          </a:p>
        </p:txBody>
      </p:sp>
    </p:spTree>
    <p:extLst>
      <p:ext uri="{BB962C8B-B14F-4D97-AF65-F5344CB8AC3E}">
        <p14:creationId xmlns:p14="http://schemas.microsoft.com/office/powerpoint/2010/main" val="219503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0" descr="Vue De Dessus Polyvalente De L'arrière-plan Texture Des Feuilles Vertes  Naturelles,Espace De Copie Polyvalent Pour Les Fonds D'écran De Bannières  Et Plus Encore | JPG Fond Téléchargement Gratuit - Pikbest">
            <a:extLst>
              <a:ext uri="{FF2B5EF4-FFF2-40B4-BE49-F238E27FC236}">
                <a16:creationId xmlns:a16="http://schemas.microsoft.com/office/drawing/2014/main" id="{81CCFC71-957C-CF52-3D35-9F6D53745D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925"/>
            <a:ext cx="12328634" cy="6986409"/>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5C3D9D42-B487-8DE1-451F-ACF180934547}"/>
              </a:ext>
            </a:extLst>
          </p:cNvPr>
          <p:cNvSpPr txBox="1"/>
          <p:nvPr/>
        </p:nvSpPr>
        <p:spPr>
          <a:xfrm>
            <a:off x="127534" y="6027154"/>
            <a:ext cx="6415026" cy="923330"/>
          </a:xfrm>
          <a:prstGeom prst="rect">
            <a:avLst/>
          </a:prstGeom>
          <a:noFill/>
        </p:spPr>
        <p:txBody>
          <a:bodyPr wrap="none" rtlCol="0">
            <a:spAutoFit/>
          </a:bodyPr>
          <a:lstStyle/>
          <a:p>
            <a:r>
              <a:rPr lang="fr-FR" sz="5400" dirty="0" err="1">
                <a:solidFill>
                  <a:schemeClr val="bg1"/>
                </a:solidFill>
              </a:rPr>
              <a:t>Weight</a:t>
            </a:r>
            <a:r>
              <a:rPr lang="fr-FR" sz="5400" dirty="0">
                <a:solidFill>
                  <a:schemeClr val="bg1"/>
                </a:solidFill>
              </a:rPr>
              <a:t> and </a:t>
            </a:r>
            <a:r>
              <a:rPr lang="fr-FR" sz="5400" dirty="0" err="1">
                <a:solidFill>
                  <a:schemeClr val="bg1"/>
                </a:solidFill>
              </a:rPr>
              <a:t>longevity</a:t>
            </a:r>
            <a:endParaRPr lang="fr-FR" sz="5400" dirty="0">
              <a:solidFill>
                <a:schemeClr val="bg1"/>
              </a:solidFill>
            </a:endParaRPr>
          </a:p>
        </p:txBody>
      </p:sp>
      <p:sp>
        <p:nvSpPr>
          <p:cNvPr id="2" name="ZoneTexte 1">
            <a:extLst>
              <a:ext uri="{FF2B5EF4-FFF2-40B4-BE49-F238E27FC236}">
                <a16:creationId xmlns:a16="http://schemas.microsoft.com/office/drawing/2014/main" id="{3E9D179E-2EEE-A5C5-D5DE-B8FCD6E81C73}"/>
              </a:ext>
            </a:extLst>
          </p:cNvPr>
          <p:cNvSpPr txBox="1"/>
          <p:nvPr/>
        </p:nvSpPr>
        <p:spPr>
          <a:xfrm>
            <a:off x="343423" y="446719"/>
            <a:ext cx="5378505" cy="2246769"/>
          </a:xfrm>
          <a:prstGeom prst="rect">
            <a:avLst/>
          </a:prstGeom>
          <a:noFill/>
        </p:spPr>
        <p:txBody>
          <a:bodyPr wrap="square" rtlCol="0">
            <a:spAutoFit/>
          </a:bodyPr>
          <a:lstStyle/>
          <a:p>
            <a:r>
              <a:rPr lang="fr-FR" sz="2800" dirty="0">
                <a:solidFill>
                  <a:schemeClr val="bg1"/>
                </a:solidFill>
              </a:rPr>
              <a:t>A male </a:t>
            </a:r>
            <a:r>
              <a:rPr lang="fr-FR" sz="2800" dirty="0" err="1">
                <a:solidFill>
                  <a:schemeClr val="bg1"/>
                </a:solidFill>
              </a:rPr>
              <a:t>individual</a:t>
            </a:r>
            <a:r>
              <a:rPr lang="fr-FR" sz="2800" dirty="0">
                <a:solidFill>
                  <a:schemeClr val="bg1"/>
                </a:solidFill>
              </a:rPr>
              <a:t> </a:t>
            </a:r>
            <a:r>
              <a:rPr lang="fr-FR" sz="2800" dirty="0" err="1">
                <a:solidFill>
                  <a:schemeClr val="bg1"/>
                </a:solidFill>
              </a:rPr>
              <a:t>is</a:t>
            </a:r>
            <a:r>
              <a:rPr lang="fr-FR" sz="2800" dirty="0">
                <a:solidFill>
                  <a:schemeClr val="bg1"/>
                </a:solidFill>
              </a:rPr>
              <a:t> </a:t>
            </a:r>
            <a:r>
              <a:rPr lang="fr-FR" sz="2800" dirty="0" err="1">
                <a:solidFill>
                  <a:schemeClr val="bg1"/>
                </a:solidFill>
              </a:rPr>
              <a:t>between</a:t>
            </a:r>
            <a:r>
              <a:rPr lang="fr-FR" sz="2800" dirty="0">
                <a:solidFill>
                  <a:schemeClr val="bg1"/>
                </a:solidFill>
              </a:rPr>
              <a:t> 25 and 27 cm long and can </a:t>
            </a:r>
            <a:r>
              <a:rPr lang="fr-FR" sz="2800" dirty="0" err="1">
                <a:solidFill>
                  <a:schemeClr val="bg1"/>
                </a:solidFill>
              </a:rPr>
              <a:t>weigh</a:t>
            </a:r>
            <a:r>
              <a:rPr lang="fr-FR" sz="2800" dirty="0">
                <a:solidFill>
                  <a:schemeClr val="bg1"/>
                </a:solidFill>
              </a:rPr>
              <a:t> 550g to 1.2kg
It </a:t>
            </a:r>
            <a:r>
              <a:rPr lang="fr-FR" sz="2800" dirty="0" err="1">
                <a:solidFill>
                  <a:schemeClr val="bg1"/>
                </a:solidFill>
              </a:rPr>
              <a:t>lives</a:t>
            </a:r>
            <a:r>
              <a:rPr lang="fr-FR" sz="2800" dirty="0">
                <a:solidFill>
                  <a:schemeClr val="bg1"/>
                </a:solidFill>
              </a:rPr>
              <a:t> up to 20 </a:t>
            </a:r>
            <a:r>
              <a:rPr lang="fr-FR" sz="2800" dirty="0" err="1">
                <a:solidFill>
                  <a:schemeClr val="bg1"/>
                </a:solidFill>
              </a:rPr>
              <a:t>years</a:t>
            </a:r>
            <a:r>
              <a:rPr lang="fr-FR" sz="2800" dirty="0">
                <a:solidFill>
                  <a:schemeClr val="bg1"/>
                </a:solidFill>
              </a:rPr>
              <a:t> in the </a:t>
            </a:r>
            <a:r>
              <a:rPr lang="fr-FR" sz="2800" dirty="0" err="1">
                <a:solidFill>
                  <a:schemeClr val="bg1"/>
                </a:solidFill>
              </a:rPr>
              <a:t>wild</a:t>
            </a:r>
            <a:r>
              <a:rPr lang="fr-FR" sz="2800" dirty="0">
                <a:solidFill>
                  <a:schemeClr val="bg1"/>
                </a:solidFill>
              </a:rPr>
              <a:t>, and up to 30 </a:t>
            </a:r>
            <a:r>
              <a:rPr lang="fr-FR" sz="2800" dirty="0" err="1">
                <a:solidFill>
                  <a:schemeClr val="bg1"/>
                </a:solidFill>
              </a:rPr>
              <a:t>years</a:t>
            </a:r>
            <a:r>
              <a:rPr lang="fr-FR" sz="2800" dirty="0">
                <a:solidFill>
                  <a:schemeClr val="bg1"/>
                </a:solidFill>
              </a:rPr>
              <a:t> in </a:t>
            </a:r>
            <a:r>
              <a:rPr lang="fr-FR" sz="2800" dirty="0" err="1">
                <a:solidFill>
                  <a:schemeClr val="bg1"/>
                </a:solidFill>
              </a:rPr>
              <a:t>captivity</a:t>
            </a:r>
            <a:r>
              <a:rPr lang="fr-FR" sz="2800" dirty="0">
                <a:solidFill>
                  <a:schemeClr val="bg1"/>
                </a:solidFill>
              </a:rPr>
              <a:t>.</a:t>
            </a:r>
            <a:endParaRPr lang="fr-FR" dirty="0"/>
          </a:p>
        </p:txBody>
      </p:sp>
      <p:sp>
        <p:nvSpPr>
          <p:cNvPr id="4" name="ZoneTexte 3">
            <a:extLst>
              <a:ext uri="{FF2B5EF4-FFF2-40B4-BE49-F238E27FC236}">
                <a16:creationId xmlns:a16="http://schemas.microsoft.com/office/drawing/2014/main" id="{9F3B9D0B-F408-DC6B-8348-1B8CA8D64B52}"/>
              </a:ext>
            </a:extLst>
          </p:cNvPr>
          <p:cNvSpPr txBox="1"/>
          <p:nvPr/>
        </p:nvSpPr>
        <p:spPr>
          <a:xfrm>
            <a:off x="7693258" y="3929071"/>
            <a:ext cx="4371208" cy="3108543"/>
          </a:xfrm>
          <a:prstGeom prst="rect">
            <a:avLst/>
          </a:prstGeom>
          <a:noFill/>
        </p:spPr>
        <p:txBody>
          <a:bodyPr wrap="square" rtlCol="0">
            <a:spAutoFit/>
          </a:bodyPr>
          <a:lstStyle/>
          <a:p>
            <a:r>
              <a:rPr lang="fr-FR" sz="2800" dirty="0">
                <a:solidFill>
                  <a:schemeClr val="bg1"/>
                </a:solidFill>
              </a:rPr>
              <a:t>20 </a:t>
            </a:r>
            <a:r>
              <a:rPr lang="fr-FR" sz="2800" dirty="0" err="1">
                <a:solidFill>
                  <a:schemeClr val="bg1"/>
                </a:solidFill>
              </a:rPr>
              <a:t>years</a:t>
            </a:r>
            <a:r>
              <a:rPr lang="fr-FR" sz="2800" dirty="0">
                <a:solidFill>
                  <a:schemeClr val="bg1"/>
                </a:solidFill>
              </a:rPr>
              <a:t> in the </a:t>
            </a:r>
            <a:r>
              <a:rPr lang="fr-FR" sz="2800" dirty="0" err="1">
                <a:solidFill>
                  <a:schemeClr val="bg1"/>
                </a:solidFill>
              </a:rPr>
              <a:t>wild</a:t>
            </a:r>
            <a:r>
              <a:rPr lang="fr-FR" sz="2800" dirty="0">
                <a:solidFill>
                  <a:schemeClr val="bg1"/>
                </a:solidFill>
              </a:rPr>
              <a:t>, and up to </a:t>
            </a:r>
            <a:r>
              <a:rPr lang="fr-FR" sz="2800" dirty="0" err="1">
                <a:solidFill>
                  <a:schemeClr val="bg1"/>
                </a:solidFill>
              </a:rPr>
              <a:t>Females</a:t>
            </a:r>
            <a:r>
              <a:rPr lang="fr-FR" sz="2800" dirty="0">
                <a:solidFill>
                  <a:schemeClr val="bg1"/>
                </a:solidFill>
              </a:rPr>
              <a:t> </a:t>
            </a:r>
            <a:r>
              <a:rPr lang="fr-FR" sz="2800" dirty="0" err="1">
                <a:solidFill>
                  <a:schemeClr val="bg1"/>
                </a:solidFill>
              </a:rPr>
              <a:t>less</a:t>
            </a:r>
            <a:r>
              <a:rPr lang="fr-FR" sz="2800" dirty="0">
                <a:solidFill>
                  <a:schemeClr val="bg1"/>
                </a:solidFill>
              </a:rPr>
              <a:t> corpulent </a:t>
            </a:r>
            <a:r>
              <a:rPr lang="fr-FR" sz="2800" dirty="0" err="1">
                <a:solidFill>
                  <a:schemeClr val="bg1"/>
                </a:solidFill>
              </a:rPr>
              <a:t>measures</a:t>
            </a:r>
            <a:r>
              <a:rPr lang="fr-FR" sz="2800" dirty="0">
                <a:solidFill>
                  <a:schemeClr val="bg1"/>
                </a:solidFill>
              </a:rPr>
              <a:t> </a:t>
            </a:r>
            <a:r>
              <a:rPr lang="fr-FR" sz="2800" dirty="0" err="1">
                <a:solidFill>
                  <a:schemeClr val="bg1"/>
                </a:solidFill>
              </a:rPr>
              <a:t>between</a:t>
            </a:r>
            <a:r>
              <a:rPr lang="fr-FR" sz="2800" dirty="0">
                <a:solidFill>
                  <a:schemeClr val="bg1"/>
                </a:solidFill>
              </a:rPr>
              <a:t> 22 and 30 cm for a </a:t>
            </a:r>
            <a:r>
              <a:rPr lang="fr-FR" sz="2800" dirty="0" err="1">
                <a:solidFill>
                  <a:schemeClr val="bg1"/>
                </a:solidFill>
              </a:rPr>
              <a:t>weight</a:t>
            </a:r>
            <a:r>
              <a:rPr lang="fr-FR" sz="2800" dirty="0">
                <a:solidFill>
                  <a:schemeClr val="bg1"/>
                </a:solidFill>
              </a:rPr>
              <a:t> </a:t>
            </a:r>
            <a:r>
              <a:rPr lang="fr-FR" sz="2800" dirty="0" err="1">
                <a:solidFill>
                  <a:schemeClr val="bg1"/>
                </a:solidFill>
              </a:rPr>
              <a:t>that</a:t>
            </a:r>
            <a:r>
              <a:rPr lang="fr-FR" sz="2800" dirty="0">
                <a:solidFill>
                  <a:schemeClr val="bg1"/>
                </a:solidFill>
              </a:rPr>
              <a:t> varies </a:t>
            </a:r>
            <a:r>
              <a:rPr lang="fr-FR" sz="2800" dirty="0" err="1">
                <a:solidFill>
                  <a:schemeClr val="bg1"/>
                </a:solidFill>
              </a:rPr>
              <a:t>between</a:t>
            </a:r>
            <a:r>
              <a:rPr lang="fr-FR" sz="2800" dirty="0">
                <a:solidFill>
                  <a:schemeClr val="bg1"/>
                </a:solidFill>
              </a:rPr>
              <a:t> 365 and 750g. It </a:t>
            </a:r>
            <a:r>
              <a:rPr lang="fr-FR" sz="2800" dirty="0" err="1">
                <a:solidFill>
                  <a:schemeClr val="bg1"/>
                </a:solidFill>
              </a:rPr>
              <a:t>lives</a:t>
            </a:r>
            <a:r>
              <a:rPr lang="fr-FR" sz="2800" dirty="0">
                <a:solidFill>
                  <a:schemeClr val="bg1"/>
                </a:solidFill>
              </a:rPr>
              <a:t> up to 30 </a:t>
            </a:r>
            <a:r>
              <a:rPr lang="fr-FR" sz="2800" dirty="0" err="1">
                <a:solidFill>
                  <a:schemeClr val="bg1"/>
                </a:solidFill>
              </a:rPr>
              <a:t>years</a:t>
            </a:r>
            <a:r>
              <a:rPr lang="fr-FR" sz="2800" dirty="0">
                <a:solidFill>
                  <a:schemeClr val="bg1"/>
                </a:solidFill>
              </a:rPr>
              <a:t> in </a:t>
            </a:r>
            <a:r>
              <a:rPr lang="fr-FR" sz="2800" dirty="0" err="1">
                <a:solidFill>
                  <a:schemeClr val="bg1"/>
                </a:solidFill>
              </a:rPr>
              <a:t>captivity</a:t>
            </a:r>
            <a:r>
              <a:rPr lang="fr-FR" sz="2800" dirty="0">
                <a:solidFill>
                  <a:schemeClr val="bg1"/>
                </a:solidFill>
              </a:rPr>
              <a:t> like the male</a:t>
            </a:r>
            <a:endParaRPr lang="fr-FR" sz="2400" dirty="0"/>
          </a:p>
        </p:txBody>
      </p:sp>
      <p:pic>
        <p:nvPicPr>
          <p:cNvPr id="4098" name="Picture 2" descr="Le Symbole Féminin PNG Images | Vecteurs Et Fichiers PSD | Téléchargement  Gratuit Sur Pngtree">
            <a:extLst>
              <a:ext uri="{FF2B5EF4-FFF2-40B4-BE49-F238E27FC236}">
                <a16:creationId xmlns:a16="http://schemas.microsoft.com/office/drawing/2014/main" id="{0E7A0D8C-9492-9B9D-AF0A-7503EAF5F5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6133" y="2916998"/>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Gender Sign Spear And Shield Of Mars. Male Color Symbol Isolated On White  Background. Abstract Plane Mark With Boy Icon. Gentlemen Concept. Romantic  Silhouette. Stock VECTOR Illustration Clip Art Libres De Droits,">
            <a:extLst>
              <a:ext uri="{FF2B5EF4-FFF2-40B4-BE49-F238E27FC236}">
                <a16:creationId xmlns:a16="http://schemas.microsoft.com/office/drawing/2014/main" id="{EA6120F4-4887-2CB6-778C-13242DE80A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8369" y="431389"/>
            <a:ext cx="3047343" cy="3025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0644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6" descr="Fond Forêt Dense , 7,717+ Images de Fond et Photos Pour Téléchargement  Gratuit | Pngtree">
            <a:extLst>
              <a:ext uri="{FF2B5EF4-FFF2-40B4-BE49-F238E27FC236}">
                <a16:creationId xmlns:a16="http://schemas.microsoft.com/office/drawing/2014/main" id="{EF3EBEA9-2D19-A567-010A-9748AAFCE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9589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2DB207F4-D7ED-B5AC-ED5D-A9010DDB5D99}"/>
              </a:ext>
            </a:extLst>
          </p:cNvPr>
          <p:cNvSpPr txBox="1"/>
          <p:nvPr/>
        </p:nvSpPr>
        <p:spPr>
          <a:xfrm>
            <a:off x="7378261" y="467271"/>
            <a:ext cx="3475127" cy="177143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8000" cap="all" spc="30" dirty="0">
                <a:solidFill>
                  <a:schemeClr val="bg1"/>
                </a:solidFill>
                <a:latin typeface="+mj-lt"/>
                <a:ea typeface="+mj-ea"/>
                <a:cs typeface="+mj-cs"/>
              </a:rPr>
              <a:t>Diet</a:t>
            </a:r>
          </a:p>
        </p:txBody>
      </p:sp>
      <p:pic>
        <p:nvPicPr>
          <p:cNvPr id="1026" name="Picture 2" descr="Clipart De Bol De Fruits Coloré PNG , Clipart De Bol De Fruits Coloré PNG ,  Bol Clipart, Fruits Colorés Image PNG pour le téléchargement libre">
            <a:extLst>
              <a:ext uri="{FF2B5EF4-FFF2-40B4-BE49-F238E27FC236}">
                <a16:creationId xmlns:a16="http://schemas.microsoft.com/office/drawing/2014/main" id="{D90C232A-6BAC-DE84-82F8-4F61CF734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 b="1"/>
          <a:stretch>
            <a:fillRect/>
          </a:stretch>
        </p:blipFill>
        <p:spPr bwMode="auto">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9FB88B63-899F-AE6F-E007-92C571F7A3C3}"/>
              </a:ext>
            </a:extLst>
          </p:cNvPr>
          <p:cNvSpPr txBox="1"/>
          <p:nvPr/>
        </p:nvSpPr>
        <p:spPr>
          <a:xfrm>
            <a:off x="6657715" y="2990818"/>
            <a:ext cx="4614630" cy="2913872"/>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2400" dirty="0">
                <a:solidFill>
                  <a:schemeClr val="bg1">
                    <a:alpha val="80000"/>
                  </a:schemeClr>
                </a:solidFill>
              </a:rPr>
              <a:t>The </a:t>
            </a:r>
            <a:r>
              <a:rPr lang="en-US" sz="2400" dirty="0" err="1">
                <a:solidFill>
                  <a:schemeClr val="bg1">
                    <a:alpha val="80000"/>
                  </a:schemeClr>
                </a:solidFill>
              </a:rPr>
              <a:t>Saïmiri</a:t>
            </a:r>
            <a:r>
              <a:rPr lang="en-US" sz="2400" dirty="0">
                <a:solidFill>
                  <a:schemeClr val="bg1">
                    <a:alpha val="80000"/>
                  </a:schemeClr>
                </a:solidFill>
              </a:rPr>
              <a:t> of Peru are omnivorous and the diet consists mainly of fruits and insects they can supplement this diet with nuts, berries, flowers, seeds, leaves, eggs, but also small vertebra such as bats or birds. Squirrels have an insectivorous and herbivorous diet.</a:t>
            </a:r>
          </a:p>
        </p:txBody>
      </p:sp>
    </p:spTree>
    <p:extLst>
      <p:ext uri="{BB962C8B-B14F-4D97-AF65-F5344CB8AC3E}">
        <p14:creationId xmlns:p14="http://schemas.microsoft.com/office/powerpoint/2010/main" val="3730288850"/>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D9D86C0-DA49-F329-7E65-49354EC2BBFF}"/>
              </a:ext>
            </a:extLst>
          </p:cNvPr>
          <p:cNvSpPr txBox="1"/>
          <p:nvPr/>
        </p:nvSpPr>
        <p:spPr>
          <a:xfrm>
            <a:off x="630936" y="4562856"/>
            <a:ext cx="3419856" cy="1600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100" kern="1200">
                <a:solidFill>
                  <a:schemeClr val="tx1"/>
                </a:solidFill>
                <a:latin typeface="+mj-lt"/>
                <a:ea typeface="+mj-ea"/>
                <a:cs typeface="+mj-cs"/>
              </a:rPr>
              <a:t>Population and reproduction</a:t>
            </a:r>
          </a:p>
        </p:txBody>
      </p:sp>
      <p:pic>
        <p:nvPicPr>
          <p:cNvPr id="4" name="Picture 4" descr="Pédagogie ! 😃 🌿 Le saviez-vous ? Les saïmiris sont des petits singes  arboricoles, originaire d'Amérique du Sud et plus particulièrement du Pérou  pour cette espèce. On les reconnait grâce à leur">
            <a:extLst>
              <a:ext uri="{FF2B5EF4-FFF2-40B4-BE49-F238E27FC236}">
                <a16:creationId xmlns:a16="http://schemas.microsoft.com/office/drawing/2014/main" id="{24EE8F0C-5170-6D1E-3724-629232985B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326" b="-2"/>
          <a:stretch>
            <a:fillRect/>
          </a:stretch>
        </p:blipFill>
        <p:spPr bwMode="auto">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a:noFill/>
          <a:extLst>
            <a:ext uri="{909E8E84-426E-40DD-AFC4-6F175D3DCCD1}">
              <a14:hiddenFill xmlns:a14="http://schemas.microsoft.com/office/drawing/2010/main">
                <a:solidFill>
                  <a:srgbClr val="FFFFFF"/>
                </a:solidFill>
              </a14:hiddenFill>
            </a:ext>
          </a:extLst>
        </p:spPr>
      </p:pic>
      <p:pic>
        <p:nvPicPr>
          <p:cNvPr id="3" name="Picture 2" descr="La planète des singes">
            <a:extLst>
              <a:ext uri="{FF2B5EF4-FFF2-40B4-BE49-F238E27FC236}">
                <a16:creationId xmlns:a16="http://schemas.microsoft.com/office/drawing/2014/main" id="{65A87B33-CDAC-5D37-56F7-8B2174482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420" r="1" b="1"/>
          <a:stretch>
            <a:fillRect/>
          </a:stretch>
        </p:blipFill>
        <p:spPr bwMode="auto">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B61DB779-3AAE-9470-7CA1-59898F3511EB}"/>
              </a:ext>
            </a:extLst>
          </p:cNvPr>
          <p:cNvSpPr txBox="1"/>
          <p:nvPr/>
        </p:nvSpPr>
        <p:spPr>
          <a:xfrm>
            <a:off x="4674869" y="4348305"/>
            <a:ext cx="7466077" cy="2349062"/>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dirty="0"/>
              <a:t>The breeding season of the Squirrel varies according to the region, but it is often reasonable, coinciding with the most fertile periods in fruit. The reproductive period is synchronized in females and lasts 3 months after a gestation of 5 to 6 months, which is relatively long, the small nose well formed and relate initially by the sea and then by two non-pregnant females
Squirrels live in groups of 20 to 60 individuals. Some groups may even consist of more than 300 animals</a:t>
            </a:r>
            <a:r>
              <a:rPr lang="en-US" sz="1400" dirty="0">
                <a:effectLst/>
              </a:rPr>
              <a:t>.</a:t>
            </a:r>
          </a:p>
        </p:txBody>
      </p:sp>
    </p:spTree>
    <p:extLst>
      <p:ext uri="{BB962C8B-B14F-4D97-AF65-F5344CB8AC3E}">
        <p14:creationId xmlns:p14="http://schemas.microsoft.com/office/powerpoint/2010/main" val="1469041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Saïmiri - Mode de vie et alimentation">
            <a:extLst>
              <a:ext uri="{FF2B5EF4-FFF2-40B4-BE49-F238E27FC236}">
                <a16:creationId xmlns:a16="http://schemas.microsoft.com/office/drawing/2014/main" id="{E699AC95-67EF-876B-6008-7761C2C62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9315" y="0"/>
            <a:ext cx="626268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12 Guyane idées foret tropicale à enregistrer aujourd'hui | jardin  tropical, paysage jungle et bien plus encore">
            <a:extLst>
              <a:ext uri="{FF2B5EF4-FFF2-40B4-BE49-F238E27FC236}">
                <a16:creationId xmlns:a16="http://schemas.microsoft.com/office/drawing/2014/main" id="{27025B1B-92B3-8652-14F7-8D9914404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 y="0"/>
            <a:ext cx="602932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DD6772A-446B-047A-BFAF-B9423F6D7090}"/>
              </a:ext>
            </a:extLst>
          </p:cNvPr>
          <p:cNvSpPr txBox="1"/>
          <p:nvPr/>
        </p:nvSpPr>
        <p:spPr>
          <a:xfrm>
            <a:off x="2662238" y="2028616"/>
            <a:ext cx="7200900" cy="2800767"/>
          </a:xfrm>
          <a:prstGeom prst="rect">
            <a:avLst/>
          </a:prstGeom>
          <a:noFill/>
        </p:spPr>
        <p:txBody>
          <a:bodyPr wrap="square" rtlCol="0">
            <a:spAutoFit/>
          </a:bodyPr>
          <a:lstStyle/>
          <a:p>
            <a:r>
              <a:rPr lang="fr-FR" sz="8800" dirty="0" err="1">
                <a:solidFill>
                  <a:schemeClr val="bg1">
                    <a:lumMod val="95000"/>
                  </a:schemeClr>
                </a:solidFill>
              </a:rPr>
              <a:t>Thank</a:t>
            </a:r>
            <a:r>
              <a:rPr lang="fr-FR" sz="8800" dirty="0">
                <a:solidFill>
                  <a:schemeClr val="bg1">
                    <a:lumMod val="95000"/>
                  </a:schemeClr>
                </a:solidFill>
              </a:rPr>
              <a:t> </a:t>
            </a:r>
            <a:r>
              <a:rPr lang="fr-FR" sz="8800" dirty="0" err="1">
                <a:solidFill>
                  <a:schemeClr val="bg1">
                    <a:lumMod val="95000"/>
                  </a:schemeClr>
                </a:solidFill>
              </a:rPr>
              <a:t>you</a:t>
            </a:r>
            <a:r>
              <a:rPr lang="fr-FR" sz="8800" dirty="0">
                <a:solidFill>
                  <a:schemeClr val="bg1">
                    <a:lumMod val="95000"/>
                  </a:schemeClr>
                </a:solidFill>
              </a:rPr>
              <a:t> for </a:t>
            </a:r>
            <a:r>
              <a:rPr lang="fr-FR" sz="8800" dirty="0" err="1">
                <a:solidFill>
                  <a:schemeClr val="bg1">
                    <a:lumMod val="95000"/>
                  </a:schemeClr>
                </a:solidFill>
              </a:rPr>
              <a:t>listening</a:t>
            </a:r>
            <a:r>
              <a:rPr lang="fr-FR" sz="8800" dirty="0">
                <a:solidFill>
                  <a:schemeClr val="bg1">
                    <a:lumMod val="95000"/>
                  </a:schemeClr>
                </a:solidFill>
              </a:rPr>
              <a:t> us.</a:t>
            </a:r>
          </a:p>
        </p:txBody>
      </p:sp>
    </p:spTree>
    <p:extLst>
      <p:ext uri="{BB962C8B-B14F-4D97-AF65-F5344CB8AC3E}">
        <p14:creationId xmlns:p14="http://schemas.microsoft.com/office/powerpoint/2010/main" val="765008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24B2E1C-6F2E-E13A-5999-3FC05D0DC47B}"/>
              </a:ext>
            </a:extLst>
          </p:cNvPr>
          <p:cNvSpPr txBox="1"/>
          <p:nvPr/>
        </p:nvSpPr>
        <p:spPr>
          <a:xfrm>
            <a:off x="3957145" y="0"/>
            <a:ext cx="4272455" cy="1015663"/>
          </a:xfrm>
          <a:prstGeom prst="rect">
            <a:avLst/>
          </a:prstGeom>
          <a:noFill/>
        </p:spPr>
        <p:txBody>
          <a:bodyPr wrap="square" rtlCol="0">
            <a:spAutoFit/>
          </a:bodyPr>
          <a:lstStyle/>
          <a:p>
            <a:r>
              <a:rPr lang="fr-FR" sz="6000" dirty="0" err="1">
                <a:solidFill>
                  <a:schemeClr val="accent6">
                    <a:lumMod val="60000"/>
                    <a:lumOff val="40000"/>
                  </a:schemeClr>
                </a:solidFill>
              </a:rPr>
              <a:t>Words</a:t>
            </a:r>
            <a:r>
              <a:rPr lang="fr-FR" sz="6000" dirty="0">
                <a:solidFill>
                  <a:schemeClr val="accent6">
                    <a:lumMod val="60000"/>
                    <a:lumOff val="40000"/>
                  </a:schemeClr>
                </a:solidFill>
              </a:rPr>
              <a:t> </a:t>
            </a:r>
            <a:r>
              <a:rPr lang="fr-FR" sz="6000" dirty="0" err="1">
                <a:solidFill>
                  <a:schemeClr val="accent6">
                    <a:lumMod val="60000"/>
                    <a:lumOff val="40000"/>
                  </a:schemeClr>
                </a:solidFill>
              </a:rPr>
              <a:t>bank</a:t>
            </a:r>
            <a:r>
              <a:rPr lang="fr-FR" sz="6000" dirty="0">
                <a:solidFill>
                  <a:schemeClr val="accent6">
                    <a:lumMod val="60000"/>
                    <a:lumOff val="40000"/>
                  </a:schemeClr>
                </a:solidFill>
              </a:rPr>
              <a:t>:</a:t>
            </a:r>
          </a:p>
        </p:txBody>
      </p:sp>
      <p:sp>
        <p:nvSpPr>
          <p:cNvPr id="4" name="ZoneTexte 3">
            <a:extLst>
              <a:ext uri="{FF2B5EF4-FFF2-40B4-BE49-F238E27FC236}">
                <a16:creationId xmlns:a16="http://schemas.microsoft.com/office/drawing/2014/main" id="{ABD7052C-991E-3E3F-4A78-0A89B0FD25E9}"/>
              </a:ext>
            </a:extLst>
          </p:cNvPr>
          <p:cNvSpPr txBox="1"/>
          <p:nvPr/>
        </p:nvSpPr>
        <p:spPr>
          <a:xfrm>
            <a:off x="417787" y="1273644"/>
            <a:ext cx="6101254" cy="400110"/>
          </a:xfrm>
          <a:prstGeom prst="rect">
            <a:avLst/>
          </a:prstGeom>
          <a:noFill/>
        </p:spPr>
        <p:txBody>
          <a:bodyPr wrap="square">
            <a:spAutoFit/>
          </a:bodyPr>
          <a:lstStyle/>
          <a:p>
            <a:r>
              <a:rPr lang="fr-FR" sz="2000" dirty="0" err="1">
                <a:solidFill>
                  <a:srgbClr val="FF0000"/>
                </a:solidFill>
              </a:rPr>
              <a:t>Prone</a:t>
            </a:r>
            <a:r>
              <a:rPr lang="fr-FR" sz="2000" dirty="0">
                <a:solidFill>
                  <a:srgbClr val="FF0000"/>
                </a:solidFill>
              </a:rPr>
              <a:t>:</a:t>
            </a:r>
          </a:p>
        </p:txBody>
      </p:sp>
      <p:sp>
        <p:nvSpPr>
          <p:cNvPr id="5" name="Rectangle 1">
            <a:extLst>
              <a:ext uri="{FF2B5EF4-FFF2-40B4-BE49-F238E27FC236}">
                <a16:creationId xmlns:a16="http://schemas.microsoft.com/office/drawing/2014/main" id="{F2546304-DD2F-9704-D46C-C54CD08637CE}"/>
              </a:ext>
            </a:extLst>
          </p:cNvPr>
          <p:cNvSpPr>
            <a:spLocks noChangeArrowheads="1"/>
          </p:cNvSpPr>
          <p:nvPr/>
        </p:nvSpPr>
        <p:spPr bwMode="auto">
          <a:xfrm>
            <a:off x="1424006" y="1261291"/>
            <a:ext cx="6805594" cy="5232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000" b="0" i="0" u="none" strike="noStrike" cap="none" normalizeH="0" baseline="0" dirty="0">
                <a:ln>
                  <a:noFill/>
                </a:ln>
                <a:solidFill>
                  <a:srgbClr val="2C3336"/>
                </a:solidFill>
                <a:effectLst/>
                <a:latin typeface="Helvetica Neue" panose="02000503000000020004" pitchFamily="2" charset="0"/>
              </a:rPr>
              <a:t> </a:t>
            </a:r>
            <a:endParaRPr kumimoji="0" lang="fr-FR" altLang="fr-FR" sz="800" b="0" i="0" u="none" strike="noStrike" cap="none" normalizeH="0" baseline="0" dirty="0">
              <a:ln>
                <a:noFill/>
              </a:ln>
              <a:solidFill>
                <a:schemeClr val="tx1"/>
              </a:solidFill>
              <a:effectLst/>
            </a:endParaRPr>
          </a:p>
          <a:p>
            <a:pPr lvl="0" defTabSz="914400"/>
            <a:r>
              <a:rPr lang="fr-FR" altLang="fr-FR" dirty="0">
                <a:solidFill>
                  <a:srgbClr val="2C3336"/>
                </a:solidFill>
                <a:latin typeface="Helvetica Neue" panose="02000503000000020004" pitchFamily="2" charset="0"/>
              </a:rPr>
              <a:t>allongé sur le ventre en position allongée.  </a:t>
            </a:r>
            <a:r>
              <a:rPr lang="fr-FR" altLang="fr-FR" dirty="0" err="1">
                <a:solidFill>
                  <a:srgbClr val="2C3336"/>
                </a:solidFill>
                <a:latin typeface="Helvetica Neue" panose="02000503000000020004" pitchFamily="2" charset="0"/>
              </a:rPr>
              <a:t>Lying</a:t>
            </a:r>
            <a:r>
              <a:rPr lang="fr-FR" altLang="fr-FR" dirty="0">
                <a:solidFill>
                  <a:srgbClr val="2C3336"/>
                </a:solidFill>
                <a:latin typeface="Helvetica Neue" panose="02000503000000020004" pitchFamily="2" charset="0"/>
              </a:rPr>
              <a:t> on </a:t>
            </a:r>
            <a:r>
              <a:rPr lang="fr-FR" altLang="fr-FR" dirty="0" err="1">
                <a:solidFill>
                  <a:srgbClr val="2C3336"/>
                </a:solidFill>
                <a:latin typeface="Helvetica Neue" panose="02000503000000020004" pitchFamily="2" charset="0"/>
              </a:rPr>
              <a:t>her</a:t>
            </a:r>
            <a:r>
              <a:rPr lang="fr-FR" altLang="fr-FR" dirty="0">
                <a:solidFill>
                  <a:srgbClr val="2C3336"/>
                </a:solidFill>
                <a:latin typeface="Helvetica Neue" panose="02000503000000020004" pitchFamily="2" charset="0"/>
              </a:rPr>
              <a:t> </a:t>
            </a:r>
            <a:r>
              <a:rPr lang="fr-FR" altLang="fr-FR" dirty="0" err="1">
                <a:solidFill>
                  <a:srgbClr val="2C3336"/>
                </a:solidFill>
                <a:latin typeface="Helvetica Neue" panose="02000503000000020004" pitchFamily="2" charset="0"/>
              </a:rPr>
              <a:t>stomach</a:t>
            </a:r>
            <a:r>
              <a:rPr lang="fr-FR" altLang="fr-FR" dirty="0">
                <a:solidFill>
                  <a:srgbClr val="2C3336"/>
                </a:solidFill>
                <a:latin typeface="Helvetica Neue" panose="02000503000000020004" pitchFamily="2" charset="0"/>
              </a:rPr>
              <a:t>.</a:t>
            </a:r>
            <a:endParaRPr kumimoji="0" lang="fr-FR" altLang="fr-FR" b="0" i="0" u="none" strike="noStrike" cap="none" normalizeH="0" baseline="0" dirty="0">
              <a:ln>
                <a:noFill/>
              </a:ln>
              <a:solidFill>
                <a:schemeClr val="tx1"/>
              </a:solidFill>
              <a:effectLst/>
              <a:latin typeface="Arial" panose="020B0604020202020204" pitchFamily="34" charset="0"/>
            </a:endParaRPr>
          </a:p>
        </p:txBody>
      </p:sp>
      <p:sp>
        <p:nvSpPr>
          <p:cNvPr id="6" name="ZoneTexte 5">
            <a:extLst>
              <a:ext uri="{FF2B5EF4-FFF2-40B4-BE49-F238E27FC236}">
                <a16:creationId xmlns:a16="http://schemas.microsoft.com/office/drawing/2014/main" id="{0844D8E7-E76F-B6C4-CC3A-4228DAA0C3B7}"/>
              </a:ext>
            </a:extLst>
          </p:cNvPr>
          <p:cNvSpPr txBox="1"/>
          <p:nvPr/>
        </p:nvSpPr>
        <p:spPr>
          <a:xfrm>
            <a:off x="368916" y="2089764"/>
            <a:ext cx="905376" cy="369332"/>
          </a:xfrm>
          <a:prstGeom prst="rect">
            <a:avLst/>
          </a:prstGeom>
          <a:noFill/>
        </p:spPr>
        <p:txBody>
          <a:bodyPr wrap="none" rtlCol="0">
            <a:spAutoFit/>
          </a:bodyPr>
          <a:lstStyle/>
          <a:p>
            <a:r>
              <a:rPr lang="fr-FR" dirty="0" err="1">
                <a:solidFill>
                  <a:srgbClr val="FF0000"/>
                </a:solidFill>
              </a:rPr>
              <a:t>Earned</a:t>
            </a:r>
            <a:r>
              <a:rPr lang="fr-FR" dirty="0">
                <a:solidFill>
                  <a:srgbClr val="FF0000"/>
                </a:solidFill>
              </a:rPr>
              <a:t>:</a:t>
            </a:r>
          </a:p>
        </p:txBody>
      </p:sp>
      <p:sp>
        <p:nvSpPr>
          <p:cNvPr id="10" name="ZoneTexte 9">
            <a:extLst>
              <a:ext uri="{FF2B5EF4-FFF2-40B4-BE49-F238E27FC236}">
                <a16:creationId xmlns:a16="http://schemas.microsoft.com/office/drawing/2014/main" id="{E8D953A5-2954-DCE4-0E0E-D449CCC194C0}"/>
              </a:ext>
            </a:extLst>
          </p:cNvPr>
          <p:cNvSpPr txBox="1"/>
          <p:nvPr/>
        </p:nvSpPr>
        <p:spPr>
          <a:xfrm>
            <a:off x="1424006" y="2147320"/>
            <a:ext cx="4306759" cy="338554"/>
          </a:xfrm>
          <a:prstGeom prst="rect">
            <a:avLst/>
          </a:prstGeom>
          <a:noFill/>
        </p:spPr>
        <p:txBody>
          <a:bodyPr wrap="square" rtlCol="0">
            <a:spAutoFit/>
          </a:bodyPr>
          <a:lstStyle/>
          <a:p>
            <a:pPr defTabSz="914400" eaLnBrk="0" fontAlgn="base" hangingPunct="0">
              <a:spcBef>
                <a:spcPct val="0"/>
              </a:spcBef>
              <a:spcAft>
                <a:spcPct val="0"/>
              </a:spcAft>
            </a:pPr>
            <a:r>
              <a:rPr lang="fr-FR" altLang="fr-FR" sz="2400" baseline="-25000" dirty="0">
                <a:solidFill>
                  <a:schemeClr val="tx1">
                    <a:lumMod val="95000"/>
                    <a:lumOff val="5000"/>
                  </a:schemeClr>
                </a:solidFill>
                <a:latin typeface="Fira Sans" panose="020B0503050000020004" pitchFamily="34" charset="0"/>
              </a:rPr>
              <a:t>Rapporter</a:t>
            </a:r>
            <a:r>
              <a:rPr lang="fr-FR" altLang="fr-FR" sz="2400" u="sng" baseline="-25000" dirty="0">
                <a:solidFill>
                  <a:schemeClr val="tx1">
                    <a:lumMod val="95000"/>
                    <a:lumOff val="5000"/>
                  </a:schemeClr>
                </a:solidFill>
                <a:latin typeface="Fira Sans" panose="020B0503050000020004" pitchFamily="34" charset="0"/>
              </a:rPr>
              <a:t>: </a:t>
            </a:r>
            <a:r>
              <a:rPr lang="fr-FR" altLang="fr-FR" sz="2400" baseline="-25000" dirty="0" err="1">
                <a:solidFill>
                  <a:schemeClr val="tx1">
                    <a:lumMod val="95000"/>
                    <a:lumOff val="5000"/>
                  </a:schemeClr>
                </a:solidFill>
                <a:latin typeface="Fira Sans" panose="020B0503050000020004" pitchFamily="34" charset="0"/>
              </a:rPr>
              <a:t>earning</a:t>
            </a:r>
            <a:r>
              <a:rPr lang="fr-FR" altLang="fr-FR" sz="2400" u="sng" baseline="-25000" dirty="0">
                <a:solidFill>
                  <a:schemeClr val="tx1">
                    <a:lumMod val="95000"/>
                    <a:lumOff val="5000"/>
                  </a:schemeClr>
                </a:solidFill>
                <a:latin typeface="Fira Sans" panose="020B0503050000020004" pitchFamily="34" charset="0"/>
              </a:rPr>
              <a:t> </a:t>
            </a:r>
            <a:r>
              <a:rPr lang="fr-FR" altLang="fr-FR" sz="2400" baseline="-25000" dirty="0" err="1">
                <a:solidFill>
                  <a:schemeClr val="tx1">
                    <a:lumMod val="95000"/>
                    <a:lumOff val="5000"/>
                  </a:schemeClr>
                </a:solidFill>
                <a:latin typeface="Fira Sans" panose="020B0503050000020004" pitchFamily="34" charset="0"/>
              </a:rPr>
              <a:t>capacity</a:t>
            </a:r>
            <a:r>
              <a:rPr lang="fr-FR" altLang="fr-FR" sz="2400" baseline="-25000" dirty="0">
                <a:solidFill>
                  <a:schemeClr val="tx1">
                    <a:lumMod val="95000"/>
                    <a:lumOff val="5000"/>
                  </a:schemeClr>
                </a:solidFill>
                <a:latin typeface="Helvetica Neue" panose="02000503000000020004" pitchFamily="2" charset="0"/>
              </a:rPr>
              <a:t>            </a:t>
            </a:r>
            <a:endParaRPr lang="fr-FR" sz="2400" baseline="-25000" dirty="0">
              <a:solidFill>
                <a:schemeClr val="tx1">
                  <a:lumMod val="95000"/>
                  <a:lumOff val="5000"/>
                </a:schemeClr>
              </a:solidFill>
            </a:endParaRPr>
          </a:p>
        </p:txBody>
      </p:sp>
      <p:sp>
        <p:nvSpPr>
          <p:cNvPr id="11" name="ZoneTexte 10">
            <a:extLst>
              <a:ext uri="{FF2B5EF4-FFF2-40B4-BE49-F238E27FC236}">
                <a16:creationId xmlns:a16="http://schemas.microsoft.com/office/drawing/2014/main" id="{0E38F620-6427-3EA0-C826-D7BA74E59B75}"/>
              </a:ext>
            </a:extLst>
          </p:cNvPr>
          <p:cNvSpPr txBox="1"/>
          <p:nvPr/>
        </p:nvSpPr>
        <p:spPr>
          <a:xfrm>
            <a:off x="368916" y="2893399"/>
            <a:ext cx="1060418" cy="369332"/>
          </a:xfrm>
          <a:prstGeom prst="rect">
            <a:avLst/>
          </a:prstGeom>
          <a:noFill/>
        </p:spPr>
        <p:txBody>
          <a:bodyPr wrap="none" rtlCol="0">
            <a:spAutoFit/>
          </a:bodyPr>
          <a:lstStyle/>
          <a:p>
            <a:r>
              <a:rPr lang="fr-FR" dirty="0" err="1">
                <a:solidFill>
                  <a:srgbClr val="FF0000"/>
                </a:solidFill>
              </a:rPr>
              <a:t>Vertebra</a:t>
            </a:r>
            <a:r>
              <a:rPr lang="fr-FR" dirty="0">
                <a:solidFill>
                  <a:srgbClr val="FF0000"/>
                </a:solidFill>
              </a:rPr>
              <a:t>:</a:t>
            </a:r>
          </a:p>
        </p:txBody>
      </p:sp>
      <p:sp>
        <p:nvSpPr>
          <p:cNvPr id="12" name="ZoneTexte 11">
            <a:extLst>
              <a:ext uri="{FF2B5EF4-FFF2-40B4-BE49-F238E27FC236}">
                <a16:creationId xmlns:a16="http://schemas.microsoft.com/office/drawing/2014/main" id="{619CC510-5E7E-C067-5E09-1C6E16ADBB3A}"/>
              </a:ext>
            </a:extLst>
          </p:cNvPr>
          <p:cNvSpPr txBox="1"/>
          <p:nvPr/>
        </p:nvSpPr>
        <p:spPr>
          <a:xfrm>
            <a:off x="1429334" y="2879461"/>
            <a:ext cx="1062150" cy="369332"/>
          </a:xfrm>
          <a:prstGeom prst="rect">
            <a:avLst/>
          </a:prstGeom>
          <a:noFill/>
        </p:spPr>
        <p:txBody>
          <a:bodyPr wrap="none" rtlCol="0">
            <a:spAutoFit/>
          </a:bodyPr>
          <a:lstStyle/>
          <a:p>
            <a:r>
              <a:rPr lang="fr-FR" dirty="0" err="1"/>
              <a:t>Vertebre</a:t>
            </a:r>
            <a:r>
              <a:rPr lang="fr-FR" dirty="0"/>
              <a:t>.</a:t>
            </a:r>
          </a:p>
        </p:txBody>
      </p:sp>
      <p:sp>
        <p:nvSpPr>
          <p:cNvPr id="13" name="ZoneTexte 12">
            <a:extLst>
              <a:ext uri="{FF2B5EF4-FFF2-40B4-BE49-F238E27FC236}">
                <a16:creationId xmlns:a16="http://schemas.microsoft.com/office/drawing/2014/main" id="{64FE894E-FD78-217E-A44C-D4E8847DDD04}"/>
              </a:ext>
            </a:extLst>
          </p:cNvPr>
          <p:cNvSpPr txBox="1"/>
          <p:nvPr/>
        </p:nvSpPr>
        <p:spPr>
          <a:xfrm>
            <a:off x="417787" y="3697034"/>
            <a:ext cx="795411" cy="369332"/>
          </a:xfrm>
          <a:prstGeom prst="rect">
            <a:avLst/>
          </a:prstGeom>
          <a:noFill/>
        </p:spPr>
        <p:txBody>
          <a:bodyPr wrap="none" rtlCol="0">
            <a:spAutoFit/>
          </a:bodyPr>
          <a:lstStyle/>
          <a:p>
            <a:r>
              <a:rPr lang="fr-FR" dirty="0" err="1">
                <a:solidFill>
                  <a:srgbClr val="FF0000"/>
                </a:solidFill>
              </a:rPr>
              <a:t>Seeds</a:t>
            </a:r>
            <a:r>
              <a:rPr lang="fr-FR" dirty="0">
                <a:solidFill>
                  <a:srgbClr val="FF0000"/>
                </a:solidFill>
              </a:rPr>
              <a:t>:</a:t>
            </a:r>
          </a:p>
        </p:txBody>
      </p:sp>
      <p:sp>
        <p:nvSpPr>
          <p:cNvPr id="14" name="ZoneTexte 13">
            <a:extLst>
              <a:ext uri="{FF2B5EF4-FFF2-40B4-BE49-F238E27FC236}">
                <a16:creationId xmlns:a16="http://schemas.microsoft.com/office/drawing/2014/main" id="{EA9537BA-F6BD-59DF-3052-77ECCC59CC52}"/>
              </a:ext>
            </a:extLst>
          </p:cNvPr>
          <p:cNvSpPr txBox="1"/>
          <p:nvPr/>
        </p:nvSpPr>
        <p:spPr>
          <a:xfrm>
            <a:off x="1274292" y="3758589"/>
            <a:ext cx="2861745" cy="369332"/>
          </a:xfrm>
          <a:prstGeom prst="rect">
            <a:avLst/>
          </a:prstGeom>
          <a:noFill/>
        </p:spPr>
        <p:txBody>
          <a:bodyPr wrap="none" rtlCol="0">
            <a:spAutoFit/>
          </a:bodyPr>
          <a:lstStyle/>
          <a:p>
            <a:r>
              <a:rPr lang="fr-FR" dirty="0"/>
              <a:t>Des graines ou une semence</a:t>
            </a:r>
          </a:p>
        </p:txBody>
      </p:sp>
      <p:sp>
        <p:nvSpPr>
          <p:cNvPr id="15" name="ZoneTexte 14">
            <a:extLst>
              <a:ext uri="{FF2B5EF4-FFF2-40B4-BE49-F238E27FC236}">
                <a16:creationId xmlns:a16="http://schemas.microsoft.com/office/drawing/2014/main" id="{6ECE1E06-461D-04B6-D141-A95F4F5F14F4}"/>
              </a:ext>
            </a:extLst>
          </p:cNvPr>
          <p:cNvSpPr txBox="1"/>
          <p:nvPr/>
        </p:nvSpPr>
        <p:spPr>
          <a:xfrm>
            <a:off x="417787" y="4391496"/>
            <a:ext cx="1787862" cy="369332"/>
          </a:xfrm>
          <a:prstGeom prst="rect">
            <a:avLst/>
          </a:prstGeom>
          <a:noFill/>
        </p:spPr>
        <p:txBody>
          <a:bodyPr wrap="none" rtlCol="0">
            <a:spAutoFit/>
          </a:bodyPr>
          <a:lstStyle/>
          <a:p>
            <a:r>
              <a:rPr lang="fr-FR" dirty="0" err="1">
                <a:solidFill>
                  <a:srgbClr val="FF0000"/>
                </a:solidFill>
              </a:rPr>
              <a:t>Breeding</a:t>
            </a:r>
            <a:r>
              <a:rPr lang="fr-FR" dirty="0">
                <a:solidFill>
                  <a:srgbClr val="FF0000"/>
                </a:solidFill>
              </a:rPr>
              <a:t> </a:t>
            </a:r>
            <a:r>
              <a:rPr lang="fr-FR" dirty="0" err="1">
                <a:solidFill>
                  <a:srgbClr val="FF0000"/>
                </a:solidFill>
              </a:rPr>
              <a:t>season</a:t>
            </a:r>
            <a:r>
              <a:rPr lang="fr-FR" dirty="0">
                <a:solidFill>
                  <a:srgbClr val="FF0000"/>
                </a:solidFill>
              </a:rPr>
              <a:t>:</a:t>
            </a:r>
          </a:p>
        </p:txBody>
      </p:sp>
      <p:sp>
        <p:nvSpPr>
          <p:cNvPr id="16" name="ZoneTexte 15">
            <a:extLst>
              <a:ext uri="{FF2B5EF4-FFF2-40B4-BE49-F238E27FC236}">
                <a16:creationId xmlns:a16="http://schemas.microsoft.com/office/drawing/2014/main" id="{F89963B5-7367-9C26-9716-DB8F205650BE}"/>
              </a:ext>
            </a:extLst>
          </p:cNvPr>
          <p:cNvSpPr txBox="1"/>
          <p:nvPr/>
        </p:nvSpPr>
        <p:spPr>
          <a:xfrm>
            <a:off x="2205649" y="4377558"/>
            <a:ext cx="2227726" cy="369332"/>
          </a:xfrm>
          <a:prstGeom prst="rect">
            <a:avLst/>
          </a:prstGeom>
          <a:noFill/>
        </p:spPr>
        <p:txBody>
          <a:bodyPr wrap="none" rtlCol="0">
            <a:spAutoFit/>
          </a:bodyPr>
          <a:lstStyle/>
          <a:p>
            <a:r>
              <a:rPr lang="fr-FR" dirty="0"/>
              <a:t>La saison des amours.</a:t>
            </a:r>
          </a:p>
        </p:txBody>
      </p:sp>
      <p:sp>
        <p:nvSpPr>
          <p:cNvPr id="17" name="ZoneTexte 16">
            <a:extLst>
              <a:ext uri="{FF2B5EF4-FFF2-40B4-BE49-F238E27FC236}">
                <a16:creationId xmlns:a16="http://schemas.microsoft.com/office/drawing/2014/main" id="{4A2646B7-8475-6ECF-39A6-50A60FDB6A88}"/>
              </a:ext>
            </a:extLst>
          </p:cNvPr>
          <p:cNvSpPr txBox="1"/>
          <p:nvPr/>
        </p:nvSpPr>
        <p:spPr>
          <a:xfrm>
            <a:off x="427663" y="5195131"/>
            <a:ext cx="2349041" cy="369332"/>
          </a:xfrm>
          <a:prstGeom prst="rect">
            <a:avLst/>
          </a:prstGeom>
          <a:noFill/>
        </p:spPr>
        <p:txBody>
          <a:bodyPr wrap="none" rtlCol="0">
            <a:spAutoFit/>
          </a:bodyPr>
          <a:lstStyle/>
          <a:p>
            <a:r>
              <a:rPr lang="fr-FR" dirty="0">
                <a:solidFill>
                  <a:srgbClr val="FF0000"/>
                </a:solidFill>
              </a:rPr>
              <a:t>Non-</a:t>
            </a:r>
            <a:r>
              <a:rPr lang="fr-FR" dirty="0" err="1">
                <a:solidFill>
                  <a:srgbClr val="FF0000"/>
                </a:solidFill>
              </a:rPr>
              <a:t>pregnant</a:t>
            </a:r>
            <a:r>
              <a:rPr lang="fr-FR" dirty="0">
                <a:solidFill>
                  <a:srgbClr val="FF0000"/>
                </a:solidFill>
              </a:rPr>
              <a:t> </a:t>
            </a:r>
            <a:r>
              <a:rPr lang="fr-FR" dirty="0" err="1">
                <a:solidFill>
                  <a:srgbClr val="FF0000"/>
                </a:solidFill>
              </a:rPr>
              <a:t>females</a:t>
            </a:r>
            <a:r>
              <a:rPr lang="fr-FR" dirty="0">
                <a:solidFill>
                  <a:srgbClr val="FF0000"/>
                </a:solidFill>
              </a:rPr>
              <a:t>:</a:t>
            </a:r>
          </a:p>
        </p:txBody>
      </p:sp>
      <p:sp>
        <p:nvSpPr>
          <p:cNvPr id="19" name="ZoneTexte 18">
            <a:extLst>
              <a:ext uri="{FF2B5EF4-FFF2-40B4-BE49-F238E27FC236}">
                <a16:creationId xmlns:a16="http://schemas.microsoft.com/office/drawing/2014/main" id="{AA306724-143B-D7F4-8D1A-38B042AF19BF}"/>
              </a:ext>
            </a:extLst>
          </p:cNvPr>
          <p:cNvSpPr txBox="1"/>
          <p:nvPr/>
        </p:nvSpPr>
        <p:spPr>
          <a:xfrm>
            <a:off x="2799193" y="5215024"/>
            <a:ext cx="3467488" cy="369332"/>
          </a:xfrm>
          <a:prstGeom prst="rect">
            <a:avLst/>
          </a:prstGeom>
          <a:noFill/>
        </p:spPr>
        <p:txBody>
          <a:bodyPr wrap="none" rtlCol="0">
            <a:spAutoFit/>
          </a:bodyPr>
          <a:lstStyle/>
          <a:p>
            <a:r>
              <a:rPr lang="fr-FR" dirty="0"/>
              <a:t>une femme qui n'est pas enceinte. </a:t>
            </a:r>
          </a:p>
        </p:txBody>
      </p:sp>
    </p:spTree>
    <p:extLst>
      <p:ext uri="{BB962C8B-B14F-4D97-AF65-F5344CB8AC3E}">
        <p14:creationId xmlns:p14="http://schemas.microsoft.com/office/powerpoint/2010/main" val="3546422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Thème Office 2013 – 2022">
  <a:themeElements>
    <a:clrScheme name="Thème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5066</TotalTime>
  <Words>370</Words>
  <Application>Microsoft Office PowerPoint</Application>
  <PresentationFormat>Grand écran</PresentationFormat>
  <Paragraphs>29</Paragraphs>
  <Slides>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Calibri</vt:lpstr>
      <vt:lpstr>Calibri Light</vt:lpstr>
      <vt:lpstr>Fira Sans</vt:lpstr>
      <vt:lpstr>Helvetica Neue</vt:lpstr>
      <vt:lpstr>Thème Office 2013 – 2022</vt:lpstr>
      <vt:lpstr>Présentation PowerPoint</vt:lpstr>
      <vt:lpstr>introduction</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Jules Bagouet</dc:creator>
  <cp:lastModifiedBy>Anne Nithila</cp:lastModifiedBy>
  <cp:revision>5</cp:revision>
  <dcterms:created xsi:type="dcterms:W3CDTF">2026-02-01T21:13:22Z</dcterms:created>
  <dcterms:modified xsi:type="dcterms:W3CDTF">2026-02-23T19:18:46Z</dcterms:modified>
</cp:coreProperties>
</file>